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23"/>
  </p:notesMasterIdLst>
  <p:sldIdLst>
    <p:sldId id="1864" r:id="rId5"/>
    <p:sldId id="1865" r:id="rId6"/>
    <p:sldId id="1866" r:id="rId7"/>
    <p:sldId id="1863" r:id="rId8"/>
    <p:sldId id="1875" r:id="rId9"/>
    <p:sldId id="1882" r:id="rId10"/>
    <p:sldId id="1845" r:id="rId11"/>
    <p:sldId id="1869" r:id="rId12"/>
    <p:sldId id="1876" r:id="rId13"/>
    <p:sldId id="1877" r:id="rId14"/>
    <p:sldId id="1883" r:id="rId15"/>
    <p:sldId id="1871" r:id="rId16"/>
    <p:sldId id="1872" r:id="rId17"/>
    <p:sldId id="1870" r:id="rId18"/>
    <p:sldId id="1878" r:id="rId19"/>
    <p:sldId id="1880" r:id="rId20"/>
    <p:sldId id="1881" r:id="rId21"/>
    <p:sldId id="1859" r:id="rId22"/>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88"/>
    <a:srgbClr val="3B2E58"/>
    <a:srgbClr val="005C68"/>
    <a:srgbClr val="F69000"/>
    <a:srgbClr val="D6D734"/>
    <a:srgbClr val="FE4387"/>
    <a:srgbClr val="FF2625"/>
    <a:srgbClr val="D67F00"/>
    <a:srgbClr val="297C2A"/>
    <a:srgbClr val="01C2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2137" autoAdjust="0"/>
  </p:normalViewPr>
  <p:slideViewPr>
    <p:cSldViewPr snapToGrid="0">
      <p:cViewPr varScale="1">
        <p:scale>
          <a:sx n="76" d="100"/>
          <a:sy n="76" d="100"/>
        </p:scale>
        <p:origin x="1812" y="90"/>
      </p:cViewPr>
      <p:guideLst>
        <p:guide orient="horz" pos="2160"/>
        <p:guide pos="480"/>
        <p:guide pos="7200"/>
        <p:guide pos="4368"/>
      </p:guideLst>
    </p:cSldViewPr>
  </p:slideViewPr>
  <p:notesTextViewPr>
    <p:cViewPr>
      <p:scale>
        <a:sx n="75" d="100"/>
        <a:sy n="75" d="100"/>
      </p:scale>
      <p:origin x="0" y="0"/>
    </p:cViewPr>
  </p:notesTextViewPr>
  <p:sorterViewPr>
    <p:cViewPr>
      <p:scale>
        <a:sx n="140" d="100"/>
        <a:sy n="140" d="100"/>
      </p:scale>
      <p:origin x="0" y="-175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askjan.org/articles/Undue-Hardship-is-a-Process.cfm" TargetMode="External"/><Relationship Id="rId3" Type="http://schemas.openxmlformats.org/officeDocument/2006/relationships/hyperlink" Target="https://odr.dc.gov/book/manual-accommodating-employees-disabilities/types-reasonable-accommodation" TargetMode="External"/><Relationship Id="rId7" Type="http://schemas.openxmlformats.org/officeDocument/2006/relationships/hyperlink" Target="https://www.eeoc.gov/laws/guidance/enforcement-guidance-reasonable-accommodation-and-undue-hardship-under-ada"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askjan.org/articles/What-Does-Direct-Threat-Mean-A-Deconstructive-Series-for-ADA-Terminology.cfm" TargetMode="External"/><Relationship Id="rId5" Type="http://schemas.openxmlformats.org/officeDocument/2006/relationships/hyperlink" Target="https://www.nolo.com/legal-encyclopedia/the-direct-threat-defense-under-the-ada.html" TargetMode="External"/><Relationship Id="rId10" Type="http://schemas.openxmlformats.org/officeDocument/2006/relationships/hyperlink" Target="https://stock.adobe.com/images/businessmen-with-laptop-and-stone/133406502?asset_id=133406502" TargetMode="External"/><Relationship Id="rId4" Type="http://schemas.openxmlformats.org/officeDocument/2006/relationships/hyperlink" Target="https://odr.dc.gov/book/manual-accommodating-employees-disabilities/when-can-district-deny-accommodation" TargetMode="External"/><Relationship Id="rId9" Type="http://schemas.openxmlformats.org/officeDocument/2006/relationships/hyperlink" Target="https://pixabay.com/photos/fight-conflict-argument-showdown-2954705/"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dr.dc.gov/book/manual-accommodating-employees-disabilities/types-reasonable-accommodation"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odr.dc.gov/book/manual-accommodating-employees-disabilities/when-can-district-deny-accommodatio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gov.uk/government/publications/understanding-disabilities-and-impairments-user-profiles/pawel-user-with-asperge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3541802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Information sourced from the Washington DC Office of Disability Rights:</a:t>
            </a:r>
          </a:p>
          <a:p>
            <a:pPr marL="628650" lvl="1" indent="-171450">
              <a:buFont typeface="Arial" panose="020B0604020202020204" pitchFamily="34" charset="0"/>
              <a:buChar char="•"/>
            </a:pPr>
            <a:r>
              <a:rPr lang="en-US" b="1" u="none" dirty="0">
                <a:hlinkClick r:id="rId3"/>
              </a:rPr>
              <a:t>Types of Reasonable Accommodation | </a:t>
            </a:r>
            <a:r>
              <a:rPr lang="en-US" b="1" u="none" dirty="0" err="1">
                <a:hlinkClick r:id="rId3"/>
              </a:rPr>
              <a:t>odr</a:t>
            </a:r>
            <a:r>
              <a:rPr lang="en-US" b="1" u="none" dirty="0">
                <a:hlinkClick r:id="rId3"/>
              </a:rPr>
              <a:t> (dc.gov)</a:t>
            </a:r>
            <a:r>
              <a:rPr lang="en-US" b="1" u="none" dirty="0"/>
              <a:t> - </a:t>
            </a:r>
            <a:r>
              <a:rPr lang="en-US" b="0" u="none" dirty="0"/>
              <a:t>https://odr.dc.gov/book/manual-accommodating-employees-disabilities/types-reasonable-accommodation</a:t>
            </a:r>
          </a:p>
          <a:p>
            <a:pPr marL="628650" lvl="1" indent="-171450">
              <a:buFont typeface="Arial" panose="020B0604020202020204" pitchFamily="34" charset="0"/>
              <a:buChar char="•"/>
            </a:pPr>
            <a:r>
              <a:rPr lang="en-US" b="1" u="none" dirty="0">
                <a:hlinkClick r:id="rId4"/>
              </a:rPr>
              <a:t>When Can the District Deny an Accommodation? | </a:t>
            </a:r>
            <a:r>
              <a:rPr lang="en-US" b="1" u="none" dirty="0" err="1">
                <a:hlinkClick r:id="rId4"/>
              </a:rPr>
              <a:t>odr</a:t>
            </a:r>
            <a:r>
              <a:rPr lang="en-US" b="1" u="none" dirty="0">
                <a:hlinkClick r:id="rId4"/>
              </a:rPr>
              <a:t> (dc.gov)</a:t>
            </a:r>
            <a:r>
              <a:rPr lang="en-US" b="1" u="none" dirty="0"/>
              <a:t> </a:t>
            </a:r>
            <a:r>
              <a:rPr lang="en-US" dirty="0"/>
              <a:t>- https://odr.dc.gov/book/manual-accommodating-employees-disabilities/when-can-district-deny-accommodation</a:t>
            </a:r>
          </a:p>
          <a:p>
            <a:pPr marL="628650" lvl="1" indent="-171450">
              <a:buFont typeface="Arial" panose="020B0604020202020204" pitchFamily="34" charset="0"/>
              <a:buChar char="•"/>
            </a:pPr>
            <a:endParaRPr lang="en-US" dirty="0"/>
          </a:p>
          <a:p>
            <a:pPr marL="457200" lvl="1" indent="0">
              <a:buFont typeface="Arial" panose="020B0604020202020204" pitchFamily="34" charset="0"/>
              <a:buNone/>
            </a:pPr>
            <a:endParaRPr lang="en-US" dirty="0"/>
          </a:p>
          <a:p>
            <a:pPr marL="0" lvl="0" indent="0">
              <a:buFont typeface="Arial" panose="020B0604020202020204" pitchFamily="34" charset="0"/>
              <a:buNone/>
            </a:pPr>
            <a:r>
              <a:rPr lang="en-US" dirty="0"/>
              <a:t>Some details on what defines something as an undue hardship and direct threat were sourced from the following sites:</a:t>
            </a:r>
          </a:p>
          <a:p>
            <a:pPr marL="171450" lvl="0" indent="-171450">
              <a:buFont typeface="Arial" panose="020B0604020202020204" pitchFamily="34" charset="0"/>
              <a:buChar char="•"/>
            </a:pPr>
            <a:r>
              <a:rPr lang="en-US" dirty="0">
                <a:hlinkClick r:id="rId5"/>
              </a:rPr>
              <a:t>The Direct Threat Defense Under the ADA | Nolo</a:t>
            </a:r>
            <a:r>
              <a:rPr lang="en-US" dirty="0"/>
              <a:t> - https://www.nolo.com/legal-encyclopedia/the-direct-threat-defense-under-the-ada.html</a:t>
            </a:r>
          </a:p>
          <a:p>
            <a:pPr marL="171450" lvl="0" indent="-171450">
              <a:buFont typeface="Arial" panose="020B0604020202020204" pitchFamily="34" charset="0"/>
              <a:buChar char="•"/>
            </a:pPr>
            <a:r>
              <a:rPr lang="en-US" b="1" dirty="0">
                <a:hlinkClick r:id="rId6"/>
              </a:rPr>
              <a:t>What Does “Direct Threat” Mean – A Deconstructive Series for ADA Terminology (askjan.org)</a:t>
            </a:r>
            <a:r>
              <a:rPr lang="en-US" b="1" dirty="0"/>
              <a:t> </a:t>
            </a:r>
            <a:r>
              <a:rPr lang="en-US" dirty="0"/>
              <a:t>- https://askjan.org/articles/What-Does-Direct-Threat-Mean-A-Deconstructive-Series-for-ADA-Terminology.cfm</a:t>
            </a:r>
          </a:p>
          <a:p>
            <a:pPr marL="628650" lvl="1" indent="-171450" algn="l">
              <a:buFont typeface="Arial" panose="020B0604020202020204" pitchFamily="34" charset="0"/>
              <a:buChar char="•"/>
            </a:pPr>
            <a:r>
              <a:rPr lang="en-US" b="0" i="0" dirty="0">
                <a:solidFill>
                  <a:srgbClr val="555555"/>
                </a:solidFill>
                <a:effectLst/>
                <a:latin typeface="Lato" panose="020F0502020204030203" pitchFamily="34" charset="0"/>
              </a:rPr>
              <a:t>[Undue Hardship]</a:t>
            </a:r>
          </a:p>
          <a:p>
            <a:pPr marL="1085850" lvl="2" indent="-171450" algn="l">
              <a:buFont typeface="Arial" panose="020B0604020202020204" pitchFamily="34" charset="0"/>
              <a:buChar char="•"/>
            </a:pPr>
            <a:r>
              <a:rPr lang="en-US" b="0" i="0" dirty="0">
                <a:solidFill>
                  <a:srgbClr val="555555"/>
                </a:solidFill>
                <a:effectLst/>
                <a:latin typeface="Lato" panose="020F0502020204030203" pitchFamily="34" charset="0"/>
              </a:rPr>
              <a:t>An employer does not have to provide a reasonable accommodation that would cause an "undue hardship" to the employer. Generalized conclusions will not suffice to support a claim of undue hardship. Instead, undue hardship must be based on an individualized assessment of current circumstances that show that a specific reasonable accommodation would cause significant difficulty or expense. A determination of undue hardship should be based on several factors, including:</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nature and cost of the accommodation needed;</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overall financial resources of the facility making the reasonable accommodation; the number of persons employed at this facility; the effect on expenses and resources of the facility;</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overall financial resources, size, number of employees, and type and location of facilities of the employer (if the facility involved in the reasonable accommodation is part of a larger entity);</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type of operation of the employer, including the structure and functions of the workforce, the geographic separateness, and the administrative or fiscal relationship of the facility involved in making the accommodation to the employer;</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impact of the accommodation on the operation of the facility.</a:t>
            </a:r>
          </a:p>
          <a:p>
            <a:pPr marL="628650" lvl="1" indent="-171450" algn="l">
              <a:buFont typeface="Arial" panose="020B0604020202020204" pitchFamily="34" charset="0"/>
              <a:buChar char="•"/>
            </a:pPr>
            <a:r>
              <a:rPr lang="en-US" b="0" i="0" dirty="0">
                <a:solidFill>
                  <a:srgbClr val="555555"/>
                </a:solidFill>
                <a:effectLst/>
                <a:latin typeface="Lato" panose="020F0502020204030203" pitchFamily="34" charset="0"/>
              </a:rPr>
              <a:t>[Direct Threat] (Applies to hiring and firing an employee who is posing a direct threat.)</a:t>
            </a:r>
          </a:p>
          <a:p>
            <a:pPr marL="1085850" lvl="2" indent="-171450" algn="l">
              <a:buFont typeface="Arial" panose="020B0604020202020204" pitchFamily="34" charset="0"/>
              <a:buChar char="•"/>
            </a:pPr>
            <a:r>
              <a:rPr lang="en-US" b="0" i="0" dirty="0">
                <a:solidFill>
                  <a:srgbClr val="555555"/>
                </a:solidFill>
                <a:effectLst/>
                <a:latin typeface="Lato" panose="020F0502020204030203" pitchFamily="34" charset="0"/>
              </a:rPr>
              <a:t>The employer must be prepared to show that there is:</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significant risk of substantial harm;</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specific risk must be identified;</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it must be a current risk, not one that is speculative or remote;</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the assessment of risk must be based on objective medical or other factual evidence regarding a particular individual; and </a:t>
            </a:r>
          </a:p>
          <a:p>
            <a:pPr marL="1543050" lvl="3" indent="-171450" algn="l">
              <a:buFont typeface="Arial" panose="020B0604020202020204" pitchFamily="34" charset="0"/>
              <a:buChar char="•"/>
            </a:pPr>
            <a:r>
              <a:rPr lang="en-US" b="0" i="0" dirty="0">
                <a:solidFill>
                  <a:srgbClr val="555555"/>
                </a:solidFill>
                <a:effectLst/>
                <a:latin typeface="Lato" panose="020F0502020204030203" pitchFamily="34" charset="0"/>
              </a:rPr>
              <a:t>even if a genuine significant risk of substantial harm exists, the employer must consider whether the risk can be eliminated or reduced below the level of a "direct threat" by reasonable accommodation.</a:t>
            </a:r>
            <a:endParaRPr lang="en-US" dirty="0"/>
          </a:p>
          <a:p>
            <a:pPr marL="171450" lvl="0" indent="-171450">
              <a:buFont typeface="Arial" panose="020B0604020202020204" pitchFamily="34" charset="0"/>
              <a:buChar char="•"/>
            </a:pPr>
            <a:r>
              <a:rPr lang="en-US" dirty="0">
                <a:hlinkClick r:id="rId7"/>
              </a:rPr>
              <a:t>Enforcement Guidance on Reasonable Accommodation and Undue Hardship under the ADA | U.S. Equal Employment Opportunity Commission (eeoc.gov)</a:t>
            </a:r>
            <a:r>
              <a:rPr lang="en-US" dirty="0"/>
              <a:t> - https://www.eeoc.gov/laws/guidance/enforcement-guidance-reasonable-accommodation-and-undue-hardship-under-ada</a:t>
            </a:r>
          </a:p>
          <a:p>
            <a:pPr marL="171450" lvl="0" indent="-171450">
              <a:buFont typeface="Arial" panose="020B0604020202020204" pitchFamily="34" charset="0"/>
              <a:buChar char="•"/>
            </a:pPr>
            <a:r>
              <a:rPr lang="en-US" dirty="0">
                <a:hlinkClick r:id="rId8"/>
              </a:rPr>
              <a:t>What does "Undue Hardship" mean? - A Deconstructive Series for ADA Terminology (askjan.org)</a:t>
            </a:r>
            <a:r>
              <a:rPr lang="en-US" dirty="0"/>
              <a:t> - https://askjan.org/articles/Undue-Hardship-is-a-Process.cfm</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Image Sources: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Image of 2 office workers fighting sourced from </a:t>
            </a:r>
            <a:r>
              <a:rPr lang="en-US" dirty="0" err="1"/>
              <a:t>Pixabay</a:t>
            </a:r>
            <a:r>
              <a:rPr lang="en-US" dirty="0"/>
              <a:t>: </a:t>
            </a:r>
            <a:r>
              <a:rPr lang="en-US" dirty="0">
                <a:hlinkClick r:id="rId9"/>
              </a:rPr>
              <a:t>Fight Conflict Argument - Free photo on </a:t>
            </a:r>
            <a:r>
              <a:rPr lang="en-US" dirty="0" err="1">
                <a:hlinkClick r:id="rId9"/>
              </a:rPr>
              <a:t>Pixabay</a:t>
            </a:r>
            <a:r>
              <a:rPr lang="en-US" dirty="0">
                <a:hlinkClick r:id="rId9"/>
              </a:rPr>
              <a:t> – </a:t>
            </a:r>
            <a:r>
              <a:rPr lang="en-US" dirty="0" err="1">
                <a:hlinkClick r:id="rId9"/>
              </a:rPr>
              <a:t>Pixabay</a:t>
            </a:r>
            <a:r>
              <a:rPr lang="en-US" dirty="0"/>
              <a:t> - https://pixabay.com/photos/fight-conflict-argument-showdown-2954705/</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Image of office worker carrying a boulder sourced from </a:t>
            </a:r>
            <a:r>
              <a:rPr lang="en-US" dirty="0">
                <a:hlinkClick r:id="rId10"/>
              </a:rPr>
              <a:t>Businessmen with laptop and stone Stock Photo | Adobe Stock</a:t>
            </a:r>
            <a:r>
              <a:rPr lang="en-US" dirty="0"/>
              <a:t> - https://stock.adobe.com/images/businessmen-with-laptop-and-stone/133406502?asset_id=133406502</a:t>
            </a:r>
          </a:p>
          <a:p>
            <a:pPr marL="628650" lvl="1" indent="-171450">
              <a:buFont typeface="Arial" panose="020B0604020202020204" pitchFamily="34" charset="0"/>
              <a:buChar char="•"/>
            </a:pPr>
            <a:endParaRPr lang="en-US" dirty="0"/>
          </a:p>
        </p:txBody>
      </p:sp>
    </p:spTree>
    <p:extLst>
      <p:ext uri="{BB962C8B-B14F-4D97-AF65-F5344CB8AC3E}">
        <p14:creationId xmlns:p14="http://schemas.microsoft.com/office/powerpoint/2010/main" val="1111857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Finding a primary physician</a:t>
            </a:r>
          </a:p>
          <a:p>
            <a:r>
              <a:rPr lang="en-US" dirty="0"/>
              <a:t>- May be able to go ahead and write an accommodation note for some basic accommodations to add some validity to your claim in the eyes of whomever is going to have to approve it.</a:t>
            </a:r>
          </a:p>
          <a:p>
            <a:r>
              <a:rPr lang="en-US" dirty="0"/>
              <a:t>- Could give you breathing room until you can meet a specialist</a:t>
            </a:r>
          </a:p>
          <a:p>
            <a:r>
              <a:rPr lang="en-US" dirty="0"/>
              <a:t>- Might be able to help you better identify the right doctor you need to see for an accommodation.</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13</a:t>
            </a:fld>
            <a:endParaRPr lang="en-US" altLang="en-US" dirty="0"/>
          </a:p>
        </p:txBody>
      </p:sp>
    </p:spTree>
    <p:extLst>
      <p:ext uri="{BB962C8B-B14F-4D97-AF65-F5344CB8AC3E}">
        <p14:creationId xmlns:p14="http://schemas.microsoft.com/office/powerpoint/2010/main" val="42196879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Social Model Definition of Disability</a:t>
            </a:r>
            <a:r>
              <a:rPr lang="en-US" dirty="0"/>
              <a:t>:</a:t>
            </a:r>
          </a:p>
          <a:p>
            <a:pPr marL="171450" indent="-171450">
              <a:buFont typeface="Arial" panose="020B0604020202020204" pitchFamily="34" charset="0"/>
              <a:buChar char="•"/>
            </a:pPr>
            <a:r>
              <a:rPr lang="en-US" b="0" i="0" dirty="0">
                <a:solidFill>
                  <a:srgbClr val="000000"/>
                </a:solidFill>
                <a:effectLst/>
                <a:latin typeface="brandon-grotesque"/>
              </a:rPr>
              <a:t>Developed by disability rights activities in the 1970s and 80s.</a:t>
            </a:r>
          </a:p>
          <a:p>
            <a:pPr marL="171450" indent="-171450">
              <a:buFont typeface="Arial" panose="020B0604020202020204" pitchFamily="34" charset="0"/>
              <a:buChar char="•"/>
            </a:pPr>
            <a:r>
              <a:rPr lang="en-US" b="0" i="0" dirty="0">
                <a:solidFill>
                  <a:srgbClr val="000000"/>
                </a:solidFill>
                <a:effectLst/>
                <a:latin typeface="brandon-grotesque"/>
              </a:rPr>
              <a:t>“…views the origins of disability as the mental attitudes and physical structures of society, rather than a medical condition faced by an individual.” – Social Creatures</a:t>
            </a:r>
          </a:p>
          <a:p>
            <a:pPr marL="171450" indent="-171450">
              <a:buFont typeface="Arial" panose="020B0604020202020204" pitchFamily="34" charset="0"/>
              <a:buChar char="•"/>
            </a:pPr>
            <a:r>
              <a:rPr lang="en-US" dirty="0"/>
              <a:t>Source URL: https://www.thesocialcreatures.org/thecreaturetimes/the-social-model-of-disability</a:t>
            </a:r>
          </a:p>
          <a:p>
            <a:pPr marL="171450" indent="-171450">
              <a:buFont typeface="Arial" panose="020B0604020202020204" pitchFamily="34" charset="0"/>
              <a:buChar char="•"/>
            </a:pPr>
            <a:r>
              <a:rPr lang="en-US" dirty="0"/>
              <a:t>The social model essentially says that it is society and the environment in which a person is in that creates barriers for someone when living their daily life more so than a medical condition.</a:t>
            </a:r>
          </a:p>
          <a:p>
            <a:pPr lvl="1"/>
            <a:endParaRPr lang="en-US" sz="1200" b="0" dirty="0">
              <a:solidFill>
                <a:schemeClr val="tx1"/>
              </a:solidFill>
            </a:endParaRPr>
          </a:p>
          <a:p>
            <a:pPr lvl="0"/>
            <a:r>
              <a:rPr lang="en-US" dirty="0"/>
              <a:t>There can be many barriers to anything medical related can involve:</a:t>
            </a:r>
          </a:p>
          <a:p>
            <a:pPr marL="57150" lvl="0" indent="-285750">
              <a:buFont typeface="Arial" panose="020B0604020202020204" pitchFamily="34" charset="0"/>
              <a:buChar char="•"/>
            </a:pPr>
            <a:r>
              <a:rPr lang="en-US" dirty="0"/>
              <a:t>Cost</a:t>
            </a:r>
          </a:p>
          <a:p>
            <a:pPr marL="57150" lvl="0" indent="-285750">
              <a:buFont typeface="Arial" panose="020B0604020202020204" pitchFamily="34" charset="0"/>
              <a:buChar char="•"/>
            </a:pPr>
            <a:r>
              <a:rPr lang="en-US" dirty="0"/>
              <a:t>Unconscious, and often deeply ingrained, bias</a:t>
            </a:r>
          </a:p>
          <a:p>
            <a:pPr marL="57150" lvl="0" indent="-285750">
              <a:buFont typeface="Arial" panose="020B0604020202020204" pitchFamily="34" charset="0"/>
              <a:buChar char="•"/>
            </a:pPr>
            <a:r>
              <a:rPr lang="en-US" dirty="0"/>
              <a:t>Some procedures are not as well covered, if at all, by insurance regardless of how good the insurance is.</a:t>
            </a:r>
          </a:p>
          <a:p>
            <a:pPr marL="57150" lvl="0" indent="-285750">
              <a:buFont typeface="Arial" panose="020B0604020202020204" pitchFamily="34" charset="0"/>
              <a:buChar char="•"/>
            </a:pPr>
            <a:endParaRPr lang="en-US" altLang="en-US" dirty="0"/>
          </a:p>
          <a:p>
            <a:pPr marL="0" indent="0">
              <a:buFont typeface="Arial" panose="020B0604020202020204" pitchFamily="34" charset="0"/>
              <a:buNone/>
            </a:pPr>
            <a:r>
              <a:rPr lang="en-US" altLang="en-US" sz="1200" dirty="0"/>
              <a:t>Minimize how much info is provided to involved parties:</a:t>
            </a:r>
          </a:p>
          <a:p>
            <a:pPr marL="171450" indent="-171450">
              <a:buFont typeface="Arial" panose="020B0604020202020204" pitchFamily="34" charset="0"/>
              <a:buChar char="•"/>
            </a:pPr>
            <a:r>
              <a:rPr lang="en-US" altLang="en-US" sz="1200" dirty="0"/>
              <a:t>Minimizes unconscious bias that may slip in when people know who specifically a user is.</a:t>
            </a:r>
          </a:p>
          <a:p>
            <a:pPr marL="171450" indent="-171450">
              <a:buFont typeface="Arial" panose="020B0604020202020204" pitchFamily="34" charset="0"/>
              <a:buChar char="•"/>
            </a:pPr>
            <a:r>
              <a:rPr lang="en-US" altLang="en-US" sz="1200" dirty="0"/>
              <a:t>Lessens risk of a HIPPA violation or leaking private information a person may not want everyone knowing.</a:t>
            </a:r>
          </a:p>
          <a:p>
            <a:pPr marL="171450" indent="-171450">
              <a:buFont typeface="Arial" panose="020B0604020202020204" pitchFamily="34" charset="0"/>
              <a:buChar char="•"/>
            </a:pPr>
            <a:r>
              <a:rPr lang="en-US" altLang="en-US" sz="1200" dirty="0"/>
              <a:t>Example) The RA department has an employee named is John Doe, he is 32, works as a lead developer, and has vision loss due to a traumatic injury. </a:t>
            </a:r>
          </a:p>
          <a:p>
            <a:pPr marL="628650" lvl="1" indent="-171450">
              <a:buFont typeface="Arial" panose="020B0604020202020204" pitchFamily="34" charset="0"/>
              <a:buChar char="•"/>
            </a:pPr>
            <a:r>
              <a:rPr lang="en-US" altLang="en-US" sz="1200" dirty="0"/>
              <a:t>Since sight loss tends to be a more apparent disability, they may require no medical documentation. However, they may need such details for, for leave or insurance reasons.</a:t>
            </a:r>
          </a:p>
          <a:p>
            <a:pPr marL="628650" lvl="1" indent="-171450">
              <a:buFont typeface="Arial" panose="020B0604020202020204" pitchFamily="34" charset="0"/>
              <a:buChar char="•"/>
            </a:pPr>
            <a:r>
              <a:rPr lang="en-US" altLang="en-US" sz="1200" dirty="0"/>
              <a:t>When RA coordinates with IT to find a solution to help John, they would provide the absolute minimum details necessary for IT to identify a solution.</a:t>
            </a:r>
          </a:p>
          <a:p>
            <a:pPr marL="628650" lvl="1" indent="-171450">
              <a:buFont typeface="Arial" panose="020B0604020202020204" pitchFamily="34" charset="0"/>
              <a:buChar char="•"/>
            </a:pPr>
            <a:r>
              <a:rPr lang="en-US" altLang="en-US" sz="1200" dirty="0"/>
              <a:t>So they may just tell them that they have a developer, who is having trouble using his computer due to sight loss. </a:t>
            </a:r>
          </a:p>
          <a:p>
            <a:pPr marL="628650" lvl="1" indent="-171450">
              <a:buFont typeface="Arial" panose="020B0604020202020204" pitchFamily="34" charset="0"/>
              <a:buChar char="•"/>
            </a:pPr>
            <a:r>
              <a:rPr lang="en-US" altLang="en-US" sz="1200" dirty="0"/>
              <a:t>They might go into more details on exact job duties, applications used, hardware used. Especially since this could help them ID if they already have a solution available.</a:t>
            </a:r>
          </a:p>
          <a:p>
            <a:pPr marL="628650" lvl="1" indent="-171450">
              <a:buFont typeface="Arial" panose="020B0604020202020204" pitchFamily="34" charset="0"/>
              <a:buChar char="•"/>
            </a:pPr>
            <a:r>
              <a:rPr lang="en-US" altLang="en-US" sz="1200" dirty="0"/>
              <a:t>If the user needs to be added to a security group they would then need to share the users ID and/or name. However, beyond that, they would avoid sharing any personal details about the user.</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14</a:t>
            </a:fld>
            <a:endParaRPr lang="en-US" altLang="en-US" dirty="0"/>
          </a:p>
        </p:txBody>
      </p:sp>
    </p:spTree>
    <p:extLst>
      <p:ext uri="{BB962C8B-B14F-4D97-AF65-F5344CB8AC3E}">
        <p14:creationId xmlns:p14="http://schemas.microsoft.com/office/powerpoint/2010/main" val="24019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16</a:t>
            </a:fld>
            <a:endParaRPr lang="en-US" altLang="en-US" dirty="0"/>
          </a:p>
        </p:txBody>
      </p:sp>
    </p:spTree>
    <p:extLst>
      <p:ext uri="{BB962C8B-B14F-4D97-AF65-F5344CB8AC3E}">
        <p14:creationId xmlns:p14="http://schemas.microsoft.com/office/powerpoint/2010/main" val="2476729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17</a:t>
            </a:fld>
            <a:endParaRPr lang="en-US" altLang="en-US" dirty="0"/>
          </a:p>
        </p:txBody>
      </p:sp>
    </p:spTree>
    <p:extLst>
      <p:ext uri="{BB962C8B-B14F-4D97-AF65-F5344CB8AC3E}">
        <p14:creationId xmlns:p14="http://schemas.microsoft.com/office/powerpoint/2010/main" val="1180439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18</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797035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3958421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r>
              <a:rPr lang="en-US" dirty="0"/>
              <a:t>Image source: Erissa Duvall’s cat Nibbler</a:t>
            </a:r>
          </a:p>
        </p:txBody>
      </p:sp>
    </p:spTree>
    <p:extLst>
      <p:ext uri="{BB962C8B-B14F-4D97-AF65-F5344CB8AC3E}">
        <p14:creationId xmlns:p14="http://schemas.microsoft.com/office/powerpoint/2010/main" val="75627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a:p>
            <a:pPr marL="628650" lvl="1" indent="-171450">
              <a:buFont typeface="Arial" panose="020B0604020202020204" pitchFamily="34" charset="0"/>
              <a:buChar char="•"/>
            </a:pPr>
            <a:endParaRPr lang="en-US" dirty="0"/>
          </a:p>
          <a:p>
            <a:pPr marL="0" lvl="0" indent="0">
              <a:buFont typeface="Arial" panose="020B0604020202020204" pitchFamily="34" charset="0"/>
              <a:buNone/>
            </a:pPr>
            <a:r>
              <a:rPr lang="en-US" dirty="0"/>
              <a:t>ADA notes from ADA.gov:</a:t>
            </a:r>
          </a:p>
          <a:p>
            <a:pPr marL="171450" indent="-171450" algn="l">
              <a:buFont typeface="Arial" panose="020B0604020202020204" pitchFamily="34" charset="0"/>
              <a:buChar char="•"/>
            </a:pPr>
            <a:r>
              <a:rPr lang="en-US" b="0" i="0" dirty="0">
                <a:solidFill>
                  <a:srgbClr val="2E2E2A"/>
                </a:solidFill>
                <a:effectLst/>
                <a:latin typeface="Public Sans Web"/>
              </a:rPr>
              <a:t>The ADA prohibits discrimination on the basis of disability in employment, State and local government, public accommodations, commercial facilities, transportation, and telecommunications. It also applies to the United States Congress.</a:t>
            </a:r>
          </a:p>
          <a:p>
            <a:pPr marL="171450" indent="-171450" algn="l">
              <a:buFont typeface="Arial" panose="020B0604020202020204" pitchFamily="34" charset="0"/>
              <a:buChar char="•"/>
            </a:pPr>
            <a:r>
              <a:rPr lang="en-US" b="0" i="0" dirty="0">
                <a:solidFill>
                  <a:srgbClr val="2E2E2A"/>
                </a:solidFill>
                <a:effectLst/>
                <a:latin typeface="Public Sans Web"/>
              </a:rPr>
              <a:t>To be protected by the ADA, one must have a disability or have a relationship or association with an individual with a disability. An individual with a disability is defined by the ADA as a person who has a physical or mental impairment that substantially limits one or more major life activities, a person who has a history or record of such an impairment, or a person who is perceived by others as having such an impairment. The ADA does not specifically name all of the impairments that are covered.</a:t>
            </a:r>
          </a:p>
          <a:p>
            <a:pPr marL="171450" indent="-171450" algn="l">
              <a:buFont typeface="Arial" panose="020B0604020202020204" pitchFamily="34" charset="0"/>
              <a:buChar char="•"/>
            </a:pPr>
            <a:r>
              <a:rPr lang="en-US" b="0" i="0" dirty="0">
                <a:solidFill>
                  <a:srgbClr val="2E2E2A"/>
                </a:solidFill>
                <a:effectLst/>
                <a:latin typeface="Public Sans Web"/>
              </a:rPr>
              <a:t>ADA is divided up into multiple sections aka Title:</a:t>
            </a:r>
          </a:p>
          <a:p>
            <a:pPr marL="628650" lvl="1" indent="-171450" algn="l">
              <a:buFont typeface="Arial" panose="020B0604020202020204" pitchFamily="34" charset="0"/>
              <a:buChar char="•"/>
            </a:pPr>
            <a:r>
              <a:rPr lang="en-US" b="0" i="0" dirty="0">
                <a:solidFill>
                  <a:srgbClr val="2E2E2A"/>
                </a:solidFill>
                <a:effectLst/>
                <a:latin typeface="Public Sans Web"/>
              </a:rPr>
              <a:t>Employment</a:t>
            </a:r>
          </a:p>
          <a:p>
            <a:pPr marL="628650" lvl="1" indent="-171450" algn="l">
              <a:buFont typeface="Arial" panose="020B0604020202020204" pitchFamily="34" charset="0"/>
              <a:buChar char="•"/>
            </a:pPr>
            <a:r>
              <a:rPr lang="en-US" b="0" i="0" dirty="0">
                <a:solidFill>
                  <a:srgbClr val="2E2E2A"/>
                </a:solidFill>
                <a:effectLst/>
                <a:latin typeface="Public Sans Web"/>
              </a:rPr>
              <a:t>State &amp; Local Gov Activities</a:t>
            </a:r>
          </a:p>
          <a:p>
            <a:pPr marL="628650" lvl="1" indent="-171450" algn="l">
              <a:buFont typeface="Arial" panose="020B0604020202020204" pitchFamily="34" charset="0"/>
              <a:buChar char="•"/>
            </a:pPr>
            <a:r>
              <a:rPr lang="en-US" b="0" i="0" dirty="0">
                <a:solidFill>
                  <a:srgbClr val="2E2E2A"/>
                </a:solidFill>
                <a:effectLst/>
                <a:latin typeface="Public Sans Web"/>
              </a:rPr>
              <a:t>Public Transit</a:t>
            </a:r>
          </a:p>
          <a:p>
            <a:pPr marL="628650" lvl="1" indent="-171450" algn="l">
              <a:buFont typeface="Arial" panose="020B0604020202020204" pitchFamily="34" charset="0"/>
              <a:buChar char="•"/>
            </a:pPr>
            <a:r>
              <a:rPr lang="en-US" b="0" i="0" dirty="0">
                <a:solidFill>
                  <a:srgbClr val="2E2E2A"/>
                </a:solidFill>
                <a:effectLst/>
                <a:latin typeface="Public Sans Web"/>
              </a:rPr>
              <a:t>Public Accommodations</a:t>
            </a:r>
          </a:p>
          <a:p>
            <a:pPr marL="628650" lvl="1" indent="-171450" algn="l">
              <a:buFont typeface="Arial" panose="020B0604020202020204" pitchFamily="34" charset="0"/>
              <a:buChar char="•"/>
            </a:pPr>
            <a:r>
              <a:rPr lang="en-US" b="0" i="0" dirty="0">
                <a:solidFill>
                  <a:srgbClr val="2E2E2A"/>
                </a:solidFill>
                <a:effectLst/>
                <a:latin typeface="Public Sans Web"/>
              </a:rPr>
              <a:t>Telecommunications Relay Services</a:t>
            </a:r>
          </a:p>
          <a:p>
            <a:pPr marL="171450" lvl="0" indent="-171450" algn="l">
              <a:buFont typeface="Arial" panose="020B0604020202020204" pitchFamily="34" charset="0"/>
              <a:buChar char="•"/>
            </a:pPr>
            <a:r>
              <a:rPr lang="en-US" b="0" i="0" dirty="0">
                <a:solidFill>
                  <a:srgbClr val="2E2E2A"/>
                </a:solidFill>
                <a:effectLst/>
                <a:latin typeface="Public Sans Web"/>
              </a:rPr>
              <a:t>There are also other pieces of Disability Rights legislation that you can learn more about at the following ADA.gov URL: https://www.ada.gov/resources/disability-rights-guide/</a:t>
            </a:r>
          </a:p>
          <a:p>
            <a:pPr marL="171450" lvl="0" indent="-171450" algn="l">
              <a:buFont typeface="Arial" panose="020B0604020202020204" pitchFamily="34" charset="0"/>
              <a:buChar char="•"/>
            </a:pPr>
            <a:r>
              <a:rPr lang="en-US" b="0" i="0" dirty="0">
                <a:solidFill>
                  <a:srgbClr val="2E2E2A"/>
                </a:solidFill>
                <a:effectLst/>
                <a:latin typeface="Public Sans Web"/>
              </a:rPr>
              <a:t>Some of these pieces of legislation include:</a:t>
            </a:r>
          </a:p>
          <a:p>
            <a:pPr marL="628650" lvl="1" indent="-171450" algn="l">
              <a:buFont typeface="Arial" panose="020B0604020202020204" pitchFamily="34" charset="0"/>
              <a:buChar char="•"/>
            </a:pPr>
            <a:r>
              <a:rPr lang="en-US" b="0" i="0" dirty="0">
                <a:solidFill>
                  <a:srgbClr val="2E2E2A"/>
                </a:solidFill>
                <a:effectLst/>
                <a:latin typeface="Public Sans Web"/>
              </a:rPr>
              <a:t>Telecommunications Act</a:t>
            </a:r>
          </a:p>
          <a:p>
            <a:pPr marL="628650" lvl="1" indent="-171450" algn="l">
              <a:buFont typeface="Arial" panose="020B0604020202020204" pitchFamily="34" charset="0"/>
              <a:buChar char="•"/>
            </a:pPr>
            <a:r>
              <a:rPr lang="en-US" b="0" i="0" dirty="0">
                <a:solidFill>
                  <a:srgbClr val="2E2E2A"/>
                </a:solidFill>
                <a:effectLst/>
                <a:latin typeface="Public Sans Web"/>
              </a:rPr>
              <a:t>Fair Housing Act</a:t>
            </a:r>
          </a:p>
          <a:p>
            <a:pPr marL="628650" lvl="1" indent="-171450" algn="l">
              <a:buFont typeface="Arial" panose="020B0604020202020204" pitchFamily="34" charset="0"/>
              <a:buChar char="•"/>
            </a:pPr>
            <a:r>
              <a:rPr lang="en-US" b="0" i="0" dirty="0">
                <a:solidFill>
                  <a:srgbClr val="2E2E2A"/>
                </a:solidFill>
                <a:effectLst/>
                <a:latin typeface="Public Sans Web"/>
              </a:rPr>
              <a:t>Air Carrier Access Act</a:t>
            </a:r>
          </a:p>
          <a:p>
            <a:pPr marL="628650" lvl="1" indent="-171450" algn="l">
              <a:buFont typeface="Arial" panose="020B0604020202020204" pitchFamily="34" charset="0"/>
              <a:buChar char="•"/>
            </a:pPr>
            <a:r>
              <a:rPr lang="en-US" b="0" i="0" dirty="0">
                <a:solidFill>
                  <a:srgbClr val="2E2E2A"/>
                </a:solidFill>
                <a:effectLst/>
                <a:latin typeface="Public Sans Web"/>
              </a:rPr>
              <a:t>Voting Accessibility for the Elderly &amp; Handicapped Act</a:t>
            </a:r>
          </a:p>
          <a:p>
            <a:pPr marL="628650" lvl="1" indent="-171450" algn="l">
              <a:buFont typeface="Arial" panose="020B0604020202020204" pitchFamily="34" charset="0"/>
              <a:buChar char="•"/>
            </a:pPr>
            <a:r>
              <a:rPr lang="en-US" b="0" i="0" dirty="0">
                <a:solidFill>
                  <a:srgbClr val="2E2E2A"/>
                </a:solidFill>
                <a:effectLst/>
                <a:latin typeface="Public Sans Web"/>
              </a:rPr>
              <a:t>National Voter Registration Act</a:t>
            </a:r>
          </a:p>
          <a:p>
            <a:pPr marL="628650" lvl="1" indent="-171450" algn="l">
              <a:buFont typeface="Arial" panose="020B0604020202020204" pitchFamily="34" charset="0"/>
              <a:buChar char="•"/>
            </a:pPr>
            <a:r>
              <a:rPr lang="en-US" b="0" i="0" dirty="0">
                <a:solidFill>
                  <a:srgbClr val="2E2E2A"/>
                </a:solidFill>
                <a:effectLst/>
                <a:latin typeface="Public Sans Web"/>
              </a:rPr>
              <a:t>Civil Rights of Institutionalized Persons Act</a:t>
            </a:r>
          </a:p>
          <a:p>
            <a:pPr marL="628650" lvl="1" indent="-171450" algn="l">
              <a:buFont typeface="Arial" panose="020B0604020202020204" pitchFamily="34" charset="0"/>
              <a:buChar char="•"/>
            </a:pPr>
            <a:r>
              <a:rPr lang="en-US" b="0" i="0" dirty="0">
                <a:solidFill>
                  <a:srgbClr val="2E2E2A"/>
                </a:solidFill>
                <a:effectLst/>
                <a:latin typeface="Public Sans Web"/>
              </a:rPr>
              <a:t>Individuals with Disabilities Education Act</a:t>
            </a:r>
          </a:p>
          <a:p>
            <a:pPr marL="628650" lvl="1" indent="-171450" algn="l">
              <a:buFont typeface="Arial" panose="020B0604020202020204" pitchFamily="34" charset="0"/>
              <a:buChar char="•"/>
            </a:pPr>
            <a:r>
              <a:rPr lang="en-US" b="0" i="0" dirty="0">
                <a:solidFill>
                  <a:srgbClr val="2E2E2A"/>
                </a:solidFill>
                <a:effectLst/>
                <a:latin typeface="Public Sans Web"/>
              </a:rPr>
              <a:t>Rehabilitation Act of 1973</a:t>
            </a:r>
          </a:p>
          <a:p>
            <a:pPr marL="628650" lvl="1" indent="-171450" algn="l">
              <a:buFont typeface="Arial" panose="020B0604020202020204" pitchFamily="34" charset="0"/>
              <a:buChar char="•"/>
            </a:pPr>
            <a:r>
              <a:rPr lang="en-US" b="0" i="0" dirty="0">
                <a:solidFill>
                  <a:srgbClr val="2E2E2A"/>
                </a:solidFill>
                <a:effectLst/>
                <a:latin typeface="Public Sans Web"/>
              </a:rPr>
              <a:t>General Sources of Disability Rights Information</a:t>
            </a:r>
          </a:p>
          <a:p>
            <a:pPr marL="171450" lvl="0" indent="-171450">
              <a:buFont typeface="Arial" panose="020B0604020202020204" pitchFamily="34" charset="0"/>
              <a:buChar char="•"/>
            </a:pPr>
            <a:endParaRPr lang="en-US" dirty="0"/>
          </a:p>
        </p:txBody>
      </p:sp>
    </p:spTree>
    <p:extLst>
      <p:ext uri="{BB962C8B-B14F-4D97-AF65-F5344CB8AC3E}">
        <p14:creationId xmlns:p14="http://schemas.microsoft.com/office/powerpoint/2010/main" val="42629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0" indent="0">
              <a:buFont typeface="Arial" panose="020B0604020202020204" pitchFamily="34" charset="0"/>
              <a:buNone/>
            </a:pPr>
            <a:r>
              <a:rPr lang="en-US" dirty="0"/>
              <a:t>Information sourced from the Washington DC Office of Disability Rights:</a:t>
            </a:r>
          </a:p>
          <a:p>
            <a:pPr marL="171450" lvl="0" indent="-171450">
              <a:buFont typeface="Arial" panose="020B0604020202020204" pitchFamily="34" charset="0"/>
              <a:buChar char="•"/>
            </a:pPr>
            <a:r>
              <a:rPr lang="en-US" b="1" u="none" dirty="0">
                <a:hlinkClick r:id="rId3"/>
              </a:rPr>
              <a:t>Types of Reasonable Accommodation | </a:t>
            </a:r>
            <a:r>
              <a:rPr lang="en-US" b="1" u="none" dirty="0" err="1">
                <a:hlinkClick r:id="rId3"/>
              </a:rPr>
              <a:t>odr</a:t>
            </a:r>
            <a:r>
              <a:rPr lang="en-US" b="1" u="none" dirty="0">
                <a:hlinkClick r:id="rId3"/>
              </a:rPr>
              <a:t> (dc.gov)</a:t>
            </a:r>
            <a:r>
              <a:rPr lang="en-US" b="1" u="none" dirty="0"/>
              <a:t> - </a:t>
            </a:r>
            <a:r>
              <a:rPr lang="en-US" b="0" u="none" dirty="0"/>
              <a:t>https://odr.dc.gov/book/manual-accommodating-employees-disabilities/types-reasonable-accommodation</a:t>
            </a:r>
          </a:p>
          <a:p>
            <a:pPr marL="171450" lvl="0" indent="-171450">
              <a:buFont typeface="Arial" panose="020B0604020202020204" pitchFamily="34" charset="0"/>
              <a:buChar char="•"/>
            </a:pPr>
            <a:r>
              <a:rPr lang="en-US" b="1" u="none" dirty="0">
                <a:hlinkClick r:id="rId4"/>
              </a:rPr>
              <a:t>When Can the District Deny an Accommodation? | </a:t>
            </a:r>
            <a:r>
              <a:rPr lang="en-US" b="1" u="none" dirty="0" err="1">
                <a:hlinkClick r:id="rId4"/>
              </a:rPr>
              <a:t>odr</a:t>
            </a:r>
            <a:r>
              <a:rPr lang="en-US" b="1" u="none" dirty="0">
                <a:hlinkClick r:id="rId4"/>
              </a:rPr>
              <a:t> (dc.gov)</a:t>
            </a:r>
            <a:r>
              <a:rPr lang="en-US" b="1" u="none" dirty="0"/>
              <a:t> </a:t>
            </a:r>
            <a:r>
              <a:rPr lang="en-US" dirty="0"/>
              <a:t>- https://odr.dc.gov/book/manual-accommodating-employees-disabilities/when-can-district-deny-accommodation</a:t>
            </a:r>
          </a:p>
          <a:p>
            <a:pPr marL="628650" lvl="1" indent="-171450">
              <a:buFont typeface="Arial" panose="020B0604020202020204" pitchFamily="34" charset="0"/>
              <a:buChar char="•"/>
            </a:pPr>
            <a:endParaRPr lang="en-US" dirty="0"/>
          </a:p>
          <a:p>
            <a:pPr marL="0" lvl="0" indent="0">
              <a:buFont typeface="Arial" panose="020B0604020202020204" pitchFamily="34" charset="0"/>
              <a:buNone/>
            </a:pPr>
            <a:r>
              <a:rPr lang="en-US" dirty="0"/>
              <a:t>Type definitions listed on the DC site:</a:t>
            </a:r>
          </a:p>
          <a:p>
            <a:pPr marL="171450" indent="-171450" algn="l" fontAlgn="base">
              <a:buFont typeface="Arial" panose="020B0604020202020204" pitchFamily="34" charset="0"/>
              <a:buChar char="•"/>
            </a:pPr>
            <a:r>
              <a:rPr lang="en-US" b="1" i="0" dirty="0">
                <a:solidFill>
                  <a:srgbClr val="444444"/>
                </a:solidFill>
                <a:effectLst/>
                <a:latin typeface="Roboto-Regular"/>
              </a:rPr>
              <a:t>No-tech</a:t>
            </a:r>
            <a:r>
              <a:rPr lang="en-US" b="0" i="0" dirty="0">
                <a:solidFill>
                  <a:srgbClr val="444444"/>
                </a:solidFill>
                <a:effectLst/>
                <a:latin typeface="Roboto-Regular"/>
              </a:rPr>
              <a:t>: An accommodation costs little or no money…just time, support and creativity (e.g., additional preparation time for an individual, or a color-coded filing system).</a:t>
            </a:r>
          </a:p>
          <a:p>
            <a:pPr marL="171450" indent="-171450" algn="l" fontAlgn="base">
              <a:buFont typeface="Arial" panose="020B0604020202020204" pitchFamily="34" charset="0"/>
              <a:buChar char="•"/>
            </a:pPr>
            <a:r>
              <a:rPr lang="en-US" b="1" i="0" dirty="0">
                <a:solidFill>
                  <a:srgbClr val="444444"/>
                </a:solidFill>
                <a:effectLst/>
                <a:latin typeface="Roboto-Regular"/>
              </a:rPr>
              <a:t>Low-tech</a:t>
            </a:r>
            <a:r>
              <a:rPr lang="en-US" b="0" i="0" dirty="0">
                <a:solidFill>
                  <a:srgbClr val="444444"/>
                </a:solidFill>
                <a:effectLst/>
                <a:latin typeface="Roboto-Regular"/>
              </a:rPr>
              <a:t>: Any accommodation that is technologically simple or unsophisticated, and readily available in most offices (e.g., replacing a door knob with an accessible door handle, providing a magnifier).</a:t>
            </a:r>
          </a:p>
          <a:p>
            <a:pPr marL="171450" indent="-171450" algn="l" fontAlgn="base">
              <a:buFont typeface="Arial" panose="020B0604020202020204" pitchFamily="34" charset="0"/>
              <a:buChar char="•"/>
            </a:pPr>
            <a:r>
              <a:rPr lang="en-US" b="1" i="0" dirty="0">
                <a:solidFill>
                  <a:srgbClr val="444444"/>
                </a:solidFill>
                <a:effectLst/>
                <a:latin typeface="Roboto-Regular"/>
              </a:rPr>
              <a:t>High-tech</a:t>
            </a:r>
            <a:r>
              <a:rPr lang="en-US" b="0" i="0" dirty="0">
                <a:solidFill>
                  <a:srgbClr val="444444"/>
                </a:solidFill>
                <a:effectLst/>
                <a:latin typeface="Roboto-Regular"/>
              </a:rPr>
              <a:t>: Any accommodation that uses advanced or sophisticated devices (e.g., screen reading software with synthesized speech).</a:t>
            </a:r>
          </a:p>
          <a:p>
            <a:pPr marL="171450" indent="-171450" algn="l" fontAlgn="base">
              <a:buFont typeface="Arial" panose="020B0604020202020204" pitchFamily="34" charset="0"/>
              <a:buChar char="•"/>
            </a:pPr>
            <a:endParaRPr lang="en-US" b="0" i="0" dirty="0">
              <a:solidFill>
                <a:srgbClr val="444444"/>
              </a:solidFill>
              <a:effectLst/>
              <a:latin typeface="Roboto-Regular"/>
            </a:endParaRPr>
          </a:p>
          <a:p>
            <a:pPr marL="0" indent="0" algn="l" fontAlgn="base">
              <a:buFont typeface="Arial" panose="020B0604020202020204" pitchFamily="34" charset="0"/>
              <a:buNone/>
            </a:pPr>
            <a:r>
              <a:rPr lang="en-US" b="0" i="0" dirty="0">
                <a:solidFill>
                  <a:srgbClr val="444444"/>
                </a:solidFill>
                <a:effectLst/>
                <a:latin typeface="Roboto-Regular"/>
              </a:rPr>
              <a:t>Door knob image sourced from Lauren Brinson’s Oregon State blog, but she included that it is an i</a:t>
            </a:r>
            <a:r>
              <a:rPr lang="en-US" b="0" i="0" dirty="0">
                <a:solidFill>
                  <a:srgbClr val="220E10"/>
                </a:solidFill>
                <a:effectLst/>
                <a:latin typeface="Source Sans Pro" panose="020B0503030403020204" pitchFamily="34" charset="0"/>
              </a:rPr>
              <a:t>mage of Sammons Preston Rubber Doorknob Extension, an adapter for round doorknobs. The blog </a:t>
            </a:r>
            <a:r>
              <a:rPr lang="en-US" b="0" i="0" dirty="0" err="1">
                <a:solidFill>
                  <a:srgbClr val="220E10"/>
                </a:solidFill>
                <a:effectLst/>
                <a:latin typeface="Source Sans Pro" panose="020B0503030403020204" pitchFamily="34" charset="0"/>
              </a:rPr>
              <a:t>url</a:t>
            </a:r>
            <a:r>
              <a:rPr lang="en-US" b="0" i="0" dirty="0">
                <a:solidFill>
                  <a:srgbClr val="220E10"/>
                </a:solidFill>
                <a:effectLst/>
                <a:latin typeface="Source Sans Pro" panose="020B0503030403020204" pitchFamily="34" charset="0"/>
              </a:rPr>
              <a:t> is: https://blogs.oregonstate.edu/laurelbrinsondesign/2021/02/28/accessible-doorknobs-are-the-hill-im-choosing-to-die-on/</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r>
              <a:rPr lang="en-US" b="0" i="0" dirty="0">
                <a:solidFill>
                  <a:srgbClr val="220E10"/>
                </a:solidFill>
                <a:effectLst/>
                <a:latin typeface="Source Sans Pro" panose="020B0503030403020204" pitchFamily="34" charset="0"/>
              </a:rPr>
              <a:t>Image of a female screen reader user from </a:t>
            </a:r>
            <a:r>
              <a:rPr lang="en-US" b="0" i="0" dirty="0" err="1">
                <a:solidFill>
                  <a:srgbClr val="220E10"/>
                </a:solidFill>
                <a:effectLst/>
                <a:latin typeface="Source Sans Pro" panose="020B0503030403020204" pitchFamily="34" charset="0"/>
              </a:rPr>
              <a:t>TPGi</a:t>
            </a:r>
            <a:r>
              <a:rPr lang="en-US" b="0" i="0" dirty="0">
                <a:solidFill>
                  <a:srgbClr val="220E10"/>
                </a:solidFill>
                <a:effectLst/>
                <a:latin typeface="Source Sans Pro" panose="020B0503030403020204" pitchFamily="34" charset="0"/>
              </a:rPr>
              <a:t>. </a:t>
            </a:r>
            <a:r>
              <a:rPr lang="en-US" b="0" i="0" dirty="0" err="1">
                <a:solidFill>
                  <a:srgbClr val="220E10"/>
                </a:solidFill>
                <a:effectLst/>
                <a:latin typeface="Source Sans Pro" panose="020B0503030403020204" pitchFamily="34" charset="0"/>
              </a:rPr>
              <a:t>TPGi</a:t>
            </a:r>
            <a:r>
              <a:rPr lang="en-US" b="0" i="0" dirty="0">
                <a:solidFill>
                  <a:srgbClr val="220E10"/>
                </a:solidFill>
                <a:effectLst/>
                <a:latin typeface="Source Sans Pro" panose="020B0503030403020204" pitchFamily="34" charset="0"/>
              </a:rPr>
              <a:t> </a:t>
            </a:r>
            <a:r>
              <a:rPr lang="en-US" b="0" i="0" dirty="0" err="1">
                <a:solidFill>
                  <a:srgbClr val="220E10"/>
                </a:solidFill>
                <a:effectLst/>
                <a:latin typeface="Source Sans Pro" panose="020B0503030403020204" pitchFamily="34" charset="0"/>
              </a:rPr>
              <a:t>url</a:t>
            </a:r>
            <a:r>
              <a:rPr lang="en-US" b="0" i="0" dirty="0">
                <a:solidFill>
                  <a:srgbClr val="220E10"/>
                </a:solidFill>
                <a:effectLst/>
                <a:latin typeface="Source Sans Pro" panose="020B0503030403020204" pitchFamily="34" charset="0"/>
              </a:rPr>
              <a:t> is https://www.tpgi.com/what-is-a-screen-reader-and-why-are-they-important/.</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r>
              <a:rPr lang="en-US" b="0" i="0" dirty="0">
                <a:solidFill>
                  <a:srgbClr val="220E10"/>
                </a:solidFill>
                <a:effectLst/>
                <a:latin typeface="Source Sans Pro" panose="020B0503030403020204" pitchFamily="34" charset="0"/>
              </a:rPr>
              <a:t>Accessible parking sign image sourced from SafetySign.com. Site URL is https://www.safetysign.com/products/8807/accessible-reserved-parking-sign</a:t>
            </a: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220E10"/>
              </a:solidFill>
              <a:effectLst/>
              <a:latin typeface="Source Sans Pro" panose="020B0503030403020204" pitchFamily="34" charset="0"/>
            </a:endParaRPr>
          </a:p>
          <a:p>
            <a:pPr marL="0" indent="0" algn="l" fontAlgn="base">
              <a:buFont typeface="Arial" panose="020B0604020202020204" pitchFamily="34" charset="0"/>
              <a:buNone/>
            </a:pPr>
            <a:endParaRPr lang="en-US" b="0" i="0" dirty="0">
              <a:solidFill>
                <a:srgbClr val="444444"/>
              </a:solidFill>
              <a:effectLst/>
              <a:latin typeface="Roboto-Regular"/>
            </a:endParaRPr>
          </a:p>
        </p:txBody>
      </p:sp>
    </p:spTree>
    <p:extLst>
      <p:ext uri="{BB962C8B-B14F-4D97-AF65-F5344CB8AC3E}">
        <p14:creationId xmlns:p14="http://schemas.microsoft.com/office/powerpoint/2010/main" val="3943460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577064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0" indent="0">
              <a:buFont typeface="Arial" panose="020B0604020202020204" pitchFamily="34" charset="0"/>
              <a:buNone/>
            </a:pPr>
            <a:r>
              <a:rPr lang="en-US" dirty="0"/>
              <a:t>Based the formatting of my Persona is based off the format used by the UK Central Digital &amp; Data Office.</a:t>
            </a:r>
          </a:p>
          <a:p>
            <a:pPr marL="171450" indent="-171450">
              <a:buFont typeface="Arial" panose="020B0604020202020204" pitchFamily="34" charset="0"/>
              <a:buChar char="•"/>
            </a:pPr>
            <a:r>
              <a:rPr lang="en-US" dirty="0"/>
              <a:t>You can view an example persona at the following URL: </a:t>
            </a:r>
            <a:r>
              <a:rPr lang="en-US" dirty="0">
                <a:hlinkClick r:id="rId3"/>
              </a:rPr>
              <a:t>Pawel: user with Asperger's - GOV.UK (www.gov.uk)</a:t>
            </a:r>
            <a:r>
              <a:rPr lang="en-US" dirty="0"/>
              <a:t>  - https://www.gov.uk/government/publications/understanding-disabilities-and-impairments-user-profiles/pawel-user-with-aspergers</a:t>
            </a:r>
          </a:p>
        </p:txBody>
      </p:sp>
    </p:spTree>
    <p:extLst>
      <p:ext uri="{BB962C8B-B14F-4D97-AF65-F5344CB8AC3E}">
        <p14:creationId xmlns:p14="http://schemas.microsoft.com/office/powerpoint/2010/main" val="30144607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69BE3FD0-1382-4F0E-A01F-F6C205E7DCDC}"/>
              </a:ext>
            </a:extLst>
          </p:cNvPr>
          <p:cNvSpPr>
            <a:spLocks noGrp="1"/>
          </p:cNvSpPr>
          <p:nvPr>
            <p:ph type="body" sz="quarter" idx="10"/>
          </p:nvPr>
        </p:nvSpPr>
        <p:spPr>
          <a:xfrm>
            <a:off x="4612641" y="3554917"/>
            <a:ext cx="6438912" cy="763083"/>
          </a:xfrm>
        </p:spPr>
        <p:txBody>
          <a:bodyPr>
            <a:noAutofit/>
          </a:bodyPr>
          <a:lstStyle>
            <a:lvl1pPr marL="0" indent="0">
              <a:buNone/>
              <a:defRPr sz="4000">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7" name="Rectangle 2">
            <a:extLst>
              <a:ext uri="{FF2B5EF4-FFF2-40B4-BE49-F238E27FC236}">
                <a16:creationId xmlns:a16="http://schemas.microsoft.com/office/drawing/2014/main" id="{2E0BC0C9-E1C8-43B4-B02D-558783360CD4}"/>
              </a:ext>
            </a:extLst>
          </p:cNvPr>
          <p:cNvSpPr>
            <a:spLocks noGrp="1" noChangeArrowheads="1"/>
          </p:cNvSpPr>
          <p:nvPr>
            <p:ph type="ctrTitle" idx="4294967295"/>
          </p:nvPr>
        </p:nvSpPr>
        <p:spPr>
          <a:xfrm>
            <a:off x="4612640" y="2311400"/>
            <a:ext cx="5156200" cy="1117600"/>
          </a:xfrm>
        </p:spPr>
        <p:txBody>
          <a:bodyPr anchor="ctr">
            <a:normAutofit fontScale="90000"/>
          </a:bodyPr>
          <a:lstStyle>
            <a:lvl1pPr>
              <a:defRPr>
                <a:latin typeface="+mj-lt"/>
              </a:defRPr>
            </a:lvl1pPr>
          </a:lstStyle>
          <a:p>
            <a:pPr algn="l" eaLnBrk="1" hangingPunct="1"/>
            <a:r>
              <a:rPr lang="en-US" altLang="en-US" sz="6600" b="1">
                <a:latin typeface="+mn-lt"/>
              </a:rPr>
              <a:t>Click to edit Master title style</a:t>
            </a:r>
            <a:endParaRPr lang="en-US" altLang="en-US" sz="6600" b="1" dirty="0">
              <a:latin typeface="+mn-lt"/>
            </a:endParaRPr>
          </a:p>
        </p:txBody>
      </p:sp>
      <p:pic>
        <p:nvPicPr>
          <p:cNvPr id="3" name="Picture 2">
            <a:extLst>
              <a:ext uri="{FF2B5EF4-FFF2-40B4-BE49-F238E27FC236}">
                <a16:creationId xmlns:a16="http://schemas.microsoft.com/office/drawing/2014/main" id="{D685578F-CE23-4B1E-8B29-2B29EC47FA2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3527592" cy="6858000"/>
          </a:xfrm>
          <a:prstGeom prst="rect">
            <a:avLst/>
          </a:prstGeom>
        </p:spPr>
      </p:pic>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3"/>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
        <p:nvSpPr>
          <p:cNvPr id="2" name="Title 1">
            <a:extLst>
              <a:ext uri="{FF2B5EF4-FFF2-40B4-BE49-F238E27FC236}">
                <a16:creationId xmlns:a16="http://schemas.microsoft.com/office/drawing/2014/main" id="{AF513624-9AD4-4B61-B3D1-7B21213507C0}"/>
              </a:ext>
            </a:extLst>
          </p:cNvPr>
          <p:cNvSpPr>
            <a:spLocks noGrp="1"/>
          </p:cNvSpPr>
          <p:nvPr>
            <p:ph type="title"/>
          </p:nvPr>
        </p:nvSpPr>
        <p:spPr>
          <a:xfrm>
            <a:off x="762000" y="715964"/>
            <a:ext cx="10591800" cy="646332"/>
          </a:xfrm>
        </p:spPr>
        <p:txBody>
          <a:bodyPr>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422917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12/27/2023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413784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indent="-228600">
              <a:spcBef>
                <a:spcPts val="1000"/>
              </a:spcBef>
              <a:tabLst/>
              <a:defRPr sz="1800"/>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6858000" y="715963"/>
            <a:ext cx="4572000" cy="5113336"/>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C19AE8D-05DC-434E-8BAB-DB7EE74623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3" name="Title 2">
            <a:extLst>
              <a:ext uri="{FF2B5EF4-FFF2-40B4-BE49-F238E27FC236}">
                <a16:creationId xmlns:a16="http://schemas.microsoft.com/office/drawing/2014/main" id="{33CCC0B9-F174-4BEA-B4A2-17F39F974373}"/>
              </a:ext>
            </a:extLst>
          </p:cNvPr>
          <p:cNvSpPr>
            <a:spLocks noGrp="1"/>
          </p:cNvSpPr>
          <p:nvPr>
            <p:ph type="title"/>
          </p:nvPr>
        </p:nvSpPr>
        <p:spPr>
          <a:xfrm>
            <a:off x="762000" y="715962"/>
            <a:ext cx="5334000" cy="1189038"/>
          </a:xfrm>
        </p:spPr>
        <p:txBody>
          <a:bodyPr anchor="t">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3104946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a:spcBef>
                <a:spcPts val="1000"/>
              </a:spcBef>
              <a:defRPr sz="1800"/>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p:spPr>
        <p:txBody>
          <a:bodyPr/>
          <a:lstStyle>
            <a:lvl1pPr>
              <a:buNone/>
              <a:defRPr/>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5BEAC93-2E5F-4D18-864F-810515C3602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10" name="Title 2">
            <a:extLst>
              <a:ext uri="{FF2B5EF4-FFF2-40B4-BE49-F238E27FC236}">
                <a16:creationId xmlns:a16="http://schemas.microsoft.com/office/drawing/2014/main" id="{3F45076F-4240-4B40-8CE4-637DD751A68B}"/>
              </a:ext>
            </a:extLst>
          </p:cNvPr>
          <p:cNvSpPr>
            <a:spLocks noGrp="1"/>
          </p:cNvSpPr>
          <p:nvPr>
            <p:ph type="title"/>
          </p:nvPr>
        </p:nvSpPr>
        <p:spPr>
          <a:xfrm>
            <a:off x="762000" y="715963"/>
            <a:ext cx="5334000" cy="1189038"/>
          </a:xfrm>
        </p:spPr>
        <p:txBody>
          <a:bodyPr anchor="t">
            <a:norm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90D68-B82F-49A4-A08B-9A8AF3A6F17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7721600" y="0"/>
            <a:ext cx="4470400" cy="6858000"/>
          </a:xfrm>
          <a:prstGeom prst="rect">
            <a:avLst/>
          </a:prstGeom>
        </p:spPr>
      </p:pic>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2000" b="1">
                <a:solidFill>
                  <a:schemeClr val="bg2"/>
                </a:solidFill>
              </a:defRPr>
            </a:lvl1pPr>
            <a:lvl2pPr marL="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3" name="Picture 2">
            <a:extLst>
              <a:ext uri="{FF2B5EF4-FFF2-40B4-BE49-F238E27FC236}">
                <a16:creationId xmlns:a16="http://schemas.microsoft.com/office/drawing/2014/main" id="{C807187F-739A-422C-9E4F-F94E6DE092E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7721600" y="0"/>
            <a:ext cx="4470400" cy="6858000"/>
          </a:xfrm>
          <a:prstGeom prst="rect">
            <a:avLst/>
          </a:prstGeom>
        </p:spPr>
      </p:pic>
      <p:sp>
        <p:nvSpPr>
          <p:cNvPr id="2" name="Title 1">
            <a:extLst>
              <a:ext uri="{FF2B5EF4-FFF2-40B4-BE49-F238E27FC236}">
                <a16:creationId xmlns:a16="http://schemas.microsoft.com/office/drawing/2014/main" id="{6EF87E8F-5716-4A71-B64F-EC5A742B45D2}"/>
              </a:ext>
            </a:extLst>
          </p:cNvPr>
          <p:cNvSpPr>
            <a:spLocks noGrp="1"/>
          </p:cNvSpPr>
          <p:nvPr>
            <p:ph type="title"/>
          </p:nvPr>
        </p:nvSpPr>
        <p:spPr>
          <a:xfrm>
            <a:off x="762000" y="715961"/>
            <a:ext cx="6477000" cy="1189038"/>
          </a:xfrm>
        </p:spPr>
        <p:txBody>
          <a:bodyPr anchor="t">
            <a:noAutofit/>
          </a:bodyPr>
          <a:lstStyle>
            <a:lvl1pPr>
              <a:spcBef>
                <a:spcPts val="1000"/>
              </a:spcBef>
              <a:defRPr sz="4000" b="1">
                <a:solidFill>
                  <a:schemeClr val="accent2"/>
                </a:solidFill>
              </a:defRPr>
            </a:lvl1pPr>
          </a:lstStyle>
          <a:p>
            <a:r>
              <a:rPr lang="en-US"/>
              <a:t>Click to edit Master title style</a:t>
            </a:r>
            <a:endParaRPr lang="en-US" dirty="0"/>
          </a:p>
        </p:txBody>
      </p:sp>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tx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199743" y="1905000"/>
            <a:ext cx="6477000" cy="3276600"/>
          </a:xfrm>
        </p:spPr>
        <p:txBody>
          <a:bodyPr/>
          <a:lstStyle>
            <a:lvl1pPr marL="0" indent="0">
              <a:buNone/>
              <a:defRPr sz="2000" b="1">
                <a:solidFill>
                  <a:schemeClr val="bg2"/>
                </a:solidFill>
              </a:defRPr>
            </a:lvl1pPr>
            <a:lvl2pPr marL="228600" indent="-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2" name="Picture 1">
            <a:extLst>
              <a:ext uri="{FF2B5EF4-FFF2-40B4-BE49-F238E27FC236}">
                <a16:creationId xmlns:a16="http://schemas.microsoft.com/office/drawing/2014/main" id="{F683DB48-CF57-4729-916D-E4E70143AC6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16200000">
            <a:off x="-1200150" y="1200150"/>
            <a:ext cx="6858000" cy="4457700"/>
          </a:xfrm>
          <a:prstGeom prst="rect">
            <a:avLst/>
          </a:prstGeom>
        </p:spPr>
      </p:pic>
      <p:sp>
        <p:nvSpPr>
          <p:cNvPr id="3" name="Title 2">
            <a:extLst>
              <a:ext uri="{FF2B5EF4-FFF2-40B4-BE49-F238E27FC236}">
                <a16:creationId xmlns:a16="http://schemas.microsoft.com/office/drawing/2014/main" id="{C7668F4E-0433-49FD-9D92-3B60E9B0AEE6}"/>
              </a:ext>
            </a:extLst>
          </p:cNvPr>
          <p:cNvSpPr>
            <a:spLocks noGrp="1"/>
          </p:cNvSpPr>
          <p:nvPr>
            <p:ph type="title"/>
          </p:nvPr>
        </p:nvSpPr>
        <p:spPr>
          <a:xfrm>
            <a:off x="5199742" y="715961"/>
            <a:ext cx="6477000" cy="1189037"/>
          </a:xfrm>
        </p:spPr>
        <p:txBody>
          <a:bodyPr anchor="t">
            <a:normAutofit/>
          </a:bodyPr>
          <a:lstStyle>
            <a:lvl1pPr>
              <a:spcBef>
                <a:spcPts val="1000"/>
              </a:spcBef>
              <a:defRPr sz="4000" b="1" spc="-50" baseline="0">
                <a:solidFill>
                  <a:schemeClr val="accent4"/>
                </a:solidFill>
              </a:defRPr>
            </a:lvl1pPr>
          </a:lstStyle>
          <a:p>
            <a:r>
              <a:rPr lang="en-US"/>
              <a:t>Click to edit Master title style</a:t>
            </a:r>
            <a:endParaRPr lang="en-US" dirty="0"/>
          </a:p>
        </p:txBody>
      </p:sp>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fetti Content Purple">
    <p:bg>
      <p:bgPr>
        <a:solidFill>
          <a:schemeClr val="accent3"/>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119" name="Freeform 5">
            <a:extLst>
              <a:ext uri="{FF2B5EF4-FFF2-40B4-BE49-F238E27FC236}">
                <a16:creationId xmlns:a16="http://schemas.microsoft.com/office/drawing/2014/main" id="{83D44B3A-DC81-4CDB-80B8-F943DED435E9}"/>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51569B0-9C86-438F-A1AE-05ED60D0F265}"/>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CCD311FE-1421-46A5-92B9-3C8A6A7F5E8C}"/>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2B789E47-10B7-479F-B3E4-97A211C54085}"/>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E771A75F-B91F-4601-B829-BEEA9E2B5912}"/>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12BE88AE-786D-4978-8E31-4015DBC2A4C3}"/>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315D8FE8-C69A-44FB-BD09-7F0E768518E0}"/>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50F99163-4524-4752-96D9-AA617FC04D65}"/>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C777E46D-D756-4BDA-A3B4-2DB1DE6E61D7}"/>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25B709C5-D087-49F1-A8A6-2D75DE33C76B}"/>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519D68D8-74F8-44F1-B73F-42156F9FDC23}"/>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543E355E-5790-4E21-8382-3C55A04CB9DC}"/>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C6494B8B-41CF-4993-B667-E00F064C385F}"/>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C4265E16-2BDF-4C97-8374-E88DBA6F3A72}"/>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066F27C5-C1F6-4034-8DFE-3FD5C1AC0452}"/>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831DC9A-E543-4101-A138-7EFCEC705713}"/>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48394A84-CE37-4002-93F8-44426484CDA8}"/>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B961E482-D999-4A66-AD86-3542D3D18CF4}"/>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B3AB249E-9AC7-4283-9819-84552EE8DA60}"/>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143194C4-B8D5-40E8-AA29-09CCFCCB1AAD}"/>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7D46313C-EB02-4047-89F6-D334E1D6555E}"/>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9D574720-4432-414F-A755-2165DB6A12B1}"/>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60DBF99C-FDEF-4EB8-BEB3-6016CF556C4E}"/>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F9BECBFC-E4BA-40A6-9C5C-2A5A5DF6702C}"/>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083D96D8-F927-4368-82B6-DF0B012BEAB0}"/>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C2459E27-74A6-4C11-B416-60F8ACAF5632}"/>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8740CA-03F5-4DE6-A689-9CF8CD6403FD}"/>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5EB10864-3F2A-490B-9AD9-34D31A126051}"/>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CA75FFEE-499C-4285-A7E5-05E7568C3C07}"/>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8932D4FB-D460-4F89-84DC-C0E9B85A0925}"/>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D74F4718-2831-43DD-B0C3-FFFAF19748B8}"/>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520F6E80-8A84-4DB2-A47F-74399197A10E}"/>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6741FEE2-217E-4F02-A93D-3EC0B83DDFDF}"/>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5AAF5A42-C6C0-4FAC-BE66-8AEB7C834AA4}"/>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4A6B066C-DCAA-422A-9702-95152A0B04CB}"/>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5">
            <a:extLst>
              <a:ext uri="{FF2B5EF4-FFF2-40B4-BE49-F238E27FC236}">
                <a16:creationId xmlns:a16="http://schemas.microsoft.com/office/drawing/2014/main" id="{C1DD997A-6B6A-49DA-83B4-A6974F09A420}"/>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5">
            <a:extLst>
              <a:ext uri="{FF2B5EF4-FFF2-40B4-BE49-F238E27FC236}">
                <a16:creationId xmlns:a16="http://schemas.microsoft.com/office/drawing/2014/main" id="{17A31390-9BB8-4FE9-8FAB-88549A24175C}"/>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5">
            <a:extLst>
              <a:ext uri="{FF2B5EF4-FFF2-40B4-BE49-F238E27FC236}">
                <a16:creationId xmlns:a16="http://schemas.microsoft.com/office/drawing/2014/main" id="{20FAE2A1-8F27-49B8-8541-3C13B47AD6AC}"/>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5">
            <a:extLst>
              <a:ext uri="{FF2B5EF4-FFF2-40B4-BE49-F238E27FC236}">
                <a16:creationId xmlns:a16="http://schemas.microsoft.com/office/drawing/2014/main" id="{2F19ADC6-9832-4580-9A14-D1B481D11E29}"/>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7" name="Freeform 5">
            <a:extLst>
              <a:ext uri="{FF2B5EF4-FFF2-40B4-BE49-F238E27FC236}">
                <a16:creationId xmlns:a16="http://schemas.microsoft.com/office/drawing/2014/main" id="{C1561070-E604-473F-8E55-B4502DA7BD6D}"/>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5">
            <a:extLst>
              <a:ext uri="{FF2B5EF4-FFF2-40B4-BE49-F238E27FC236}">
                <a16:creationId xmlns:a16="http://schemas.microsoft.com/office/drawing/2014/main" id="{4669F3F3-7F13-41B1-98EA-A04A88CE469C}"/>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1" name="Freeform 5">
            <a:extLst>
              <a:ext uri="{FF2B5EF4-FFF2-40B4-BE49-F238E27FC236}">
                <a16:creationId xmlns:a16="http://schemas.microsoft.com/office/drawing/2014/main" id="{42BD7F25-AB3C-4D00-977B-E773BA10807B}"/>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3" name="Freeform 5">
            <a:extLst>
              <a:ext uri="{FF2B5EF4-FFF2-40B4-BE49-F238E27FC236}">
                <a16:creationId xmlns:a16="http://schemas.microsoft.com/office/drawing/2014/main" id="{7B466185-3DA7-4D33-85BF-EAAB41254563}"/>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5" name="Freeform 5">
            <a:extLst>
              <a:ext uri="{FF2B5EF4-FFF2-40B4-BE49-F238E27FC236}">
                <a16:creationId xmlns:a16="http://schemas.microsoft.com/office/drawing/2014/main" id="{067FBB6E-9FD4-4A30-8C7C-B36C4AA32A09}"/>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5">
            <a:extLst>
              <a:ext uri="{FF2B5EF4-FFF2-40B4-BE49-F238E27FC236}">
                <a16:creationId xmlns:a16="http://schemas.microsoft.com/office/drawing/2014/main" id="{0D0C4E3C-A37B-4027-B20D-46357FB3665E}"/>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5">
            <a:extLst>
              <a:ext uri="{FF2B5EF4-FFF2-40B4-BE49-F238E27FC236}">
                <a16:creationId xmlns:a16="http://schemas.microsoft.com/office/drawing/2014/main" id="{0FD2391E-D304-4294-8A05-6EC9E58FC417}"/>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5">
            <a:extLst>
              <a:ext uri="{FF2B5EF4-FFF2-40B4-BE49-F238E27FC236}">
                <a16:creationId xmlns:a16="http://schemas.microsoft.com/office/drawing/2014/main" id="{079D2452-BC77-4742-AB7B-30508A68E3CA}"/>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5">
            <a:extLst>
              <a:ext uri="{FF2B5EF4-FFF2-40B4-BE49-F238E27FC236}">
                <a16:creationId xmlns:a16="http://schemas.microsoft.com/office/drawing/2014/main" id="{7BCEC5E2-D648-46C8-8C64-94FDDCE7685B}"/>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5">
            <a:extLst>
              <a:ext uri="{FF2B5EF4-FFF2-40B4-BE49-F238E27FC236}">
                <a16:creationId xmlns:a16="http://schemas.microsoft.com/office/drawing/2014/main" id="{6E6770F7-8B3D-46A2-BB80-73A1D63F34D1}"/>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5">
            <a:extLst>
              <a:ext uri="{FF2B5EF4-FFF2-40B4-BE49-F238E27FC236}">
                <a16:creationId xmlns:a16="http://schemas.microsoft.com/office/drawing/2014/main" id="{DA305386-2CA9-4CB1-B6C1-3B6D7F722A4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5">
            <a:extLst>
              <a:ext uri="{FF2B5EF4-FFF2-40B4-BE49-F238E27FC236}">
                <a16:creationId xmlns:a16="http://schemas.microsoft.com/office/drawing/2014/main" id="{7F1BBA34-10D4-44F3-AE4C-203CE5E635E3}"/>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5">
            <a:extLst>
              <a:ext uri="{FF2B5EF4-FFF2-40B4-BE49-F238E27FC236}">
                <a16:creationId xmlns:a16="http://schemas.microsoft.com/office/drawing/2014/main" id="{3E3BBB0A-F44B-4418-9AB5-90C76F47B65C}"/>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Freeform 5">
            <a:extLst>
              <a:ext uri="{FF2B5EF4-FFF2-40B4-BE49-F238E27FC236}">
                <a16:creationId xmlns:a16="http://schemas.microsoft.com/office/drawing/2014/main" id="{786EAD10-8FDE-4463-AB44-FA22D4E08EB6}"/>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5" name="Freeform 5">
            <a:extLst>
              <a:ext uri="{FF2B5EF4-FFF2-40B4-BE49-F238E27FC236}">
                <a16:creationId xmlns:a16="http://schemas.microsoft.com/office/drawing/2014/main" id="{F7762CAA-ACEF-45F9-9F8B-D4F10B020BC3}"/>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7" name="Freeform 5">
            <a:extLst>
              <a:ext uri="{FF2B5EF4-FFF2-40B4-BE49-F238E27FC236}">
                <a16:creationId xmlns:a16="http://schemas.microsoft.com/office/drawing/2014/main" id="{386FE2DA-52B1-4946-89A1-7E807D6B8820}"/>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9" name="Freeform 5">
            <a:extLst>
              <a:ext uri="{FF2B5EF4-FFF2-40B4-BE49-F238E27FC236}">
                <a16:creationId xmlns:a16="http://schemas.microsoft.com/office/drawing/2014/main" id="{630CDC40-690A-4572-8E6C-F852F589C734}"/>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1" name="Freeform 5">
            <a:extLst>
              <a:ext uri="{FF2B5EF4-FFF2-40B4-BE49-F238E27FC236}">
                <a16:creationId xmlns:a16="http://schemas.microsoft.com/office/drawing/2014/main" id="{0CBE04A5-557D-4ED8-9367-4965DF872CB7}"/>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3" name="Freeform 5">
            <a:extLst>
              <a:ext uri="{FF2B5EF4-FFF2-40B4-BE49-F238E27FC236}">
                <a16:creationId xmlns:a16="http://schemas.microsoft.com/office/drawing/2014/main" id="{18C1D1A8-8F8A-49D6-AD02-B410DE26F0BE}"/>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5" name="Freeform 5">
            <a:extLst>
              <a:ext uri="{FF2B5EF4-FFF2-40B4-BE49-F238E27FC236}">
                <a16:creationId xmlns:a16="http://schemas.microsoft.com/office/drawing/2014/main" id="{0919F9FD-AAF0-47C3-BF09-F46DC2147B65}"/>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7" name="Freeform 5">
            <a:extLst>
              <a:ext uri="{FF2B5EF4-FFF2-40B4-BE49-F238E27FC236}">
                <a16:creationId xmlns:a16="http://schemas.microsoft.com/office/drawing/2014/main" id="{37375F0B-BC73-4249-8F6A-670E30ED9D64}"/>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9" name="Freeform 5">
            <a:extLst>
              <a:ext uri="{FF2B5EF4-FFF2-40B4-BE49-F238E27FC236}">
                <a16:creationId xmlns:a16="http://schemas.microsoft.com/office/drawing/2014/main" id="{21E5C0A4-FAA3-4924-9412-BBA867E80D39}"/>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5">
            <a:extLst>
              <a:ext uri="{FF2B5EF4-FFF2-40B4-BE49-F238E27FC236}">
                <a16:creationId xmlns:a16="http://schemas.microsoft.com/office/drawing/2014/main" id="{DA9355A1-AFF3-49B5-8161-79FD9B4B2D1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Freeform 5">
            <a:extLst>
              <a:ext uri="{FF2B5EF4-FFF2-40B4-BE49-F238E27FC236}">
                <a16:creationId xmlns:a16="http://schemas.microsoft.com/office/drawing/2014/main" id="{2DC4114B-0609-4C4D-B543-47A78CCD924E}"/>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Freeform 5">
            <a:extLst>
              <a:ext uri="{FF2B5EF4-FFF2-40B4-BE49-F238E27FC236}">
                <a16:creationId xmlns:a16="http://schemas.microsoft.com/office/drawing/2014/main" id="{F4991A45-6BE7-41F5-A26B-FEDE1476FA01}"/>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Freeform 5">
            <a:extLst>
              <a:ext uri="{FF2B5EF4-FFF2-40B4-BE49-F238E27FC236}">
                <a16:creationId xmlns:a16="http://schemas.microsoft.com/office/drawing/2014/main" id="{1E524AC6-1148-4420-9876-811DD3A6CFA3}"/>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5">
            <a:extLst>
              <a:ext uri="{FF2B5EF4-FFF2-40B4-BE49-F238E27FC236}">
                <a16:creationId xmlns:a16="http://schemas.microsoft.com/office/drawing/2014/main" id="{3FB0D408-43F7-461D-BFDF-08A3F869B01B}"/>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5">
            <a:extLst>
              <a:ext uri="{FF2B5EF4-FFF2-40B4-BE49-F238E27FC236}">
                <a16:creationId xmlns:a16="http://schemas.microsoft.com/office/drawing/2014/main" id="{3BFEC4BA-AD08-41E5-B485-5D76779BD22C}"/>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5">
            <a:extLst>
              <a:ext uri="{FF2B5EF4-FFF2-40B4-BE49-F238E27FC236}">
                <a16:creationId xmlns:a16="http://schemas.microsoft.com/office/drawing/2014/main" id="{DCADCEEA-F24D-44AB-922F-8772E0343F65}"/>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5">
            <a:extLst>
              <a:ext uri="{FF2B5EF4-FFF2-40B4-BE49-F238E27FC236}">
                <a16:creationId xmlns:a16="http://schemas.microsoft.com/office/drawing/2014/main" id="{A787DE99-F548-4F27-BD73-008223ADC626}"/>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5">
            <a:extLst>
              <a:ext uri="{FF2B5EF4-FFF2-40B4-BE49-F238E27FC236}">
                <a16:creationId xmlns:a16="http://schemas.microsoft.com/office/drawing/2014/main" id="{7684DD24-7DDA-4D86-9D3A-4AF92794D2AB}"/>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5">
            <a:extLst>
              <a:ext uri="{FF2B5EF4-FFF2-40B4-BE49-F238E27FC236}">
                <a16:creationId xmlns:a16="http://schemas.microsoft.com/office/drawing/2014/main" id="{1B9B85DC-2B9F-4D61-8259-DFBAE7153C86}"/>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5">
            <a:extLst>
              <a:ext uri="{FF2B5EF4-FFF2-40B4-BE49-F238E27FC236}">
                <a16:creationId xmlns:a16="http://schemas.microsoft.com/office/drawing/2014/main" id="{A3C2DDF8-77DE-44E7-82EB-BD2B109B8FDF}"/>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5">
            <a:extLst>
              <a:ext uri="{FF2B5EF4-FFF2-40B4-BE49-F238E27FC236}">
                <a16:creationId xmlns:a16="http://schemas.microsoft.com/office/drawing/2014/main" id="{FA74D4D0-7595-4C86-991E-ACC5FA41CC6C}"/>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5">
            <a:extLst>
              <a:ext uri="{FF2B5EF4-FFF2-40B4-BE49-F238E27FC236}">
                <a16:creationId xmlns:a16="http://schemas.microsoft.com/office/drawing/2014/main" id="{23157884-97DA-4B49-BAA8-4F244EF86883}"/>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
            <a:extLst>
              <a:ext uri="{FF2B5EF4-FFF2-40B4-BE49-F238E27FC236}">
                <a16:creationId xmlns:a16="http://schemas.microsoft.com/office/drawing/2014/main" id="{07CDB3B0-5CB6-43DA-A0C1-5990C23AB10D}"/>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5">
            <a:extLst>
              <a:ext uri="{FF2B5EF4-FFF2-40B4-BE49-F238E27FC236}">
                <a16:creationId xmlns:a16="http://schemas.microsoft.com/office/drawing/2014/main" id="{A932886D-EB20-4026-9D6E-687F61B1AA23}"/>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5">
            <a:extLst>
              <a:ext uri="{FF2B5EF4-FFF2-40B4-BE49-F238E27FC236}">
                <a16:creationId xmlns:a16="http://schemas.microsoft.com/office/drawing/2014/main" id="{3E812D95-DE21-4AE5-8F40-2DB182F3DEB9}"/>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5">
            <a:extLst>
              <a:ext uri="{FF2B5EF4-FFF2-40B4-BE49-F238E27FC236}">
                <a16:creationId xmlns:a16="http://schemas.microsoft.com/office/drawing/2014/main" id="{210B2D4F-6E86-4287-8EA1-EA3A728A112A}"/>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1E976474-73A7-4C5B-9BBB-2F877FE899E6}"/>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5">
            <a:extLst>
              <a:ext uri="{FF2B5EF4-FFF2-40B4-BE49-F238E27FC236}">
                <a16:creationId xmlns:a16="http://schemas.microsoft.com/office/drawing/2014/main" id="{465A6564-AC40-4493-A583-1FFB6C3E9DD9}"/>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5">
            <a:extLst>
              <a:ext uri="{FF2B5EF4-FFF2-40B4-BE49-F238E27FC236}">
                <a16:creationId xmlns:a16="http://schemas.microsoft.com/office/drawing/2014/main" id="{6954C064-7CB0-4288-BE96-E91AC7F876F2}"/>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5">
            <a:extLst>
              <a:ext uri="{FF2B5EF4-FFF2-40B4-BE49-F238E27FC236}">
                <a16:creationId xmlns:a16="http://schemas.microsoft.com/office/drawing/2014/main" id="{90BB86D8-7370-4CF9-8DCC-597757CFC2FB}"/>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5">
            <a:extLst>
              <a:ext uri="{FF2B5EF4-FFF2-40B4-BE49-F238E27FC236}">
                <a16:creationId xmlns:a16="http://schemas.microsoft.com/office/drawing/2014/main" id="{D8B61089-5F8D-4533-AFA2-5E4CFABC7955}"/>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5">
            <a:extLst>
              <a:ext uri="{FF2B5EF4-FFF2-40B4-BE49-F238E27FC236}">
                <a16:creationId xmlns:a16="http://schemas.microsoft.com/office/drawing/2014/main" id="{C3DAA582-A4E2-4D0D-9142-F0A4E91DF0FF}"/>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5">
            <a:extLst>
              <a:ext uri="{FF2B5EF4-FFF2-40B4-BE49-F238E27FC236}">
                <a16:creationId xmlns:a16="http://schemas.microsoft.com/office/drawing/2014/main" id="{0330153D-7AC7-4FEE-B014-E16DDA9F990D}"/>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5">
            <a:extLst>
              <a:ext uri="{FF2B5EF4-FFF2-40B4-BE49-F238E27FC236}">
                <a16:creationId xmlns:a16="http://schemas.microsoft.com/office/drawing/2014/main" id="{9FE05360-0BAD-4CD0-912B-2EFB0A93B25F}"/>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5">
            <a:extLst>
              <a:ext uri="{FF2B5EF4-FFF2-40B4-BE49-F238E27FC236}">
                <a16:creationId xmlns:a16="http://schemas.microsoft.com/office/drawing/2014/main" id="{2BB69768-4BF4-4369-941D-7F83EA731EC1}"/>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5">
            <a:extLst>
              <a:ext uri="{FF2B5EF4-FFF2-40B4-BE49-F238E27FC236}">
                <a16:creationId xmlns:a16="http://schemas.microsoft.com/office/drawing/2014/main" id="{51F585F2-FB0F-4846-9CD2-11F7FF96FD97}"/>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5">
            <a:extLst>
              <a:ext uri="{FF2B5EF4-FFF2-40B4-BE49-F238E27FC236}">
                <a16:creationId xmlns:a16="http://schemas.microsoft.com/office/drawing/2014/main" id="{CBE3430D-F606-4308-B49E-D9AAD7125090}"/>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5">
            <a:extLst>
              <a:ext uri="{FF2B5EF4-FFF2-40B4-BE49-F238E27FC236}">
                <a16:creationId xmlns:a16="http://schemas.microsoft.com/office/drawing/2014/main" id="{DBCBDCF3-6847-4191-A872-E8389FEBE08D}"/>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F7B483D-EB1A-45B5-B1AD-0EAE7F64763C}"/>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B3466B6D-9C19-4F9A-8173-BC98E52B1023}"/>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9C4E25A9-A7F7-4238-B98D-A72344849620}"/>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582162BB-6F36-41B5-B5AD-B7FD4177E530}"/>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652516D9-F1FA-4063-ADA2-9B081A2D5A2E}"/>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1C6A6B49-4641-48E9-8819-769AAE00B198}"/>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B1530B27-CB32-4FD6-ADCD-696B9A77D606}"/>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BAFEEEB6-FF84-414F-A371-D3F809A1C86D}"/>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0F8F801F-06E9-4E1C-A137-226729983354}"/>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3062C679-537B-4565-B111-60C31A15ACF4}"/>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887EEB3A-4213-464A-87A3-D2DAF47421F5}"/>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ADC86261-F90C-45E0-A168-7581A8C02C38}"/>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504DD272-AA18-4EE6-AA29-9F6F74F23909}"/>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8BCD198C-85D1-4065-9D67-82D3B38E1C37}"/>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900C489-4586-4F04-BD13-FF483556032E}"/>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FFF75EF5-F4A4-47DF-B2E8-27AF735DAE67}"/>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0C8AD0A5-DBDC-4519-871E-FE913951AE59}"/>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5417658F-66B2-4FE7-A854-CC3AE0F7EB74}"/>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A81C42B8-9501-457C-9DBC-BA397001DE6B}"/>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1E20BB75-9E81-42DF-B4BF-5B6987919CEC}"/>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D01EE500-D7A1-4352-BAD2-B850ACC4BC6A}"/>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1587723F-EB9C-433F-ACA5-343CDE53B4C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3B89FD7D-E9C3-4C00-9808-59AAFB03163F}"/>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6E04DD36-8E16-472A-941F-022D2E9A88A8}"/>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12E1B3B0-875B-4233-B21E-CFCC3D054FB2}"/>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FA6ADA-AE04-43D9-AEBA-6D4B6101D19D}"/>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EF5B0E26-2791-4B14-B592-172C2FAC6FE5}"/>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7CDA8C23-F3D0-475C-8B0B-D2483AECFAB8}"/>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A6895141-163A-4201-B333-6467D533F440}"/>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96857859-9A05-4D31-8334-CDC677051A05}"/>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EBBC59FD-BB44-465C-9882-47450B890D91}"/>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B55E93B0-6435-4CBB-9B59-5C2C61984C86}"/>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CB08B145-8F37-4A8A-A4CE-4438007E168A}"/>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3B0D020A-90FC-400F-B7B5-63FC994068E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ottom Pattern Black">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a:t>Insert Text Here</a:t>
            </a:r>
          </a:p>
        </p:txBody>
      </p:sp>
      <p:pic>
        <p:nvPicPr>
          <p:cNvPr id="3" name="Picture 2">
            <a:extLst>
              <a:ext uri="{FF2B5EF4-FFF2-40B4-BE49-F238E27FC236}">
                <a16:creationId xmlns:a16="http://schemas.microsoft.com/office/drawing/2014/main" id="{9C8B4846-4E60-4E5B-9695-28F923D1D76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tx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91440" tIns="0" rIns="9144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bg2"/>
                </a:solidFill>
                <a:latin typeface="+mn-lt"/>
                <a:ea typeface="+mn-ea"/>
                <a:cs typeface="+mn-cs"/>
              </a:defRPr>
            </a:lvl1pPr>
          </a:lstStyle>
          <a:p>
            <a:pPr lvl="0"/>
            <a:r>
              <a:rPr lang="en-US"/>
              <a:t>Insert content here</a:t>
            </a:r>
          </a:p>
        </p:txBody>
      </p:sp>
      <p:pic>
        <p:nvPicPr>
          <p:cNvPr id="3" name="Picture 2">
            <a:extLst>
              <a:ext uri="{FF2B5EF4-FFF2-40B4-BE49-F238E27FC236}">
                <a16:creationId xmlns:a16="http://schemas.microsoft.com/office/drawing/2014/main" id="{8D8AAE41-A985-425A-934D-615BBE36028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2499009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12/27/2023</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702" r:id="rId3"/>
    <p:sldLayoutId id="2147483699" r:id="rId4"/>
    <p:sldLayoutId id="2147483701" r:id="rId5"/>
    <p:sldLayoutId id="2147483700" r:id="rId6"/>
    <p:sldLayoutId id="2147483703" r:id="rId7"/>
    <p:sldLayoutId id="2147483690" r:id="rId8"/>
    <p:sldLayoutId id="2147483704" r:id="rId9"/>
    <p:sldLayoutId id="2147483691"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hyperlink" Target="https://pixabay.com/en/fight-conflict-quarrel-showdown-2954705/"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odr.dc.gov/book/manual-accommodating-employees-disabilities/types-reasonable-accommodation" TargetMode="External"/><Relationship Id="rId7" Type="http://schemas.openxmlformats.org/officeDocument/2006/relationships/hyperlink" Target="https://www.ada.gov/" TargetMode="Externa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www.dol.gov/agencies/odep/program-areas/employers/accommodations" TargetMode="External"/><Relationship Id="rId5" Type="http://schemas.openxmlformats.org/officeDocument/2006/relationships/hyperlink" Target="https://www.eeoc.gov/laws/guidance/enforcement-guidance-reasonable-accommodation-and-undue-hardship-under-ada" TargetMode="External"/><Relationship Id="rId4" Type="http://schemas.openxmlformats.org/officeDocument/2006/relationships/hyperlink" Target="https://odr.dc.gov/book/manual-accommodating-employees-disabilities/when-can-district-deny-accommodation"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uxdesign.cc/creating-accessibility-personas-e7749d4096b4" TargetMode="External"/><Relationship Id="rId7" Type="http://schemas.openxmlformats.org/officeDocument/2006/relationships/hyperlink" Target="https://www.boia.org/blog/tips-for-creating-accessibility-persona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uit.stanford.edu/accessibility/design-personas" TargetMode="External"/><Relationship Id="rId5" Type="http://schemas.openxmlformats.org/officeDocument/2006/relationships/hyperlink" Target="https://alphagov.github.io/accessibility-personas/" TargetMode="External"/><Relationship Id="rId4" Type="http://schemas.openxmlformats.org/officeDocument/2006/relationships/hyperlink" Target="https://medium.com/swlh/personas-with-disabilities-9da8d12f1255"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askjan.org/publications/employers/employers-guide.cfm" TargetMode="External"/><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pva.org/news-and-media-center/recent-news/americans-with-disabilities-act-ada-myths-and-fa/" TargetMode="External"/><Relationship Id="rId5" Type="http://schemas.openxmlformats.org/officeDocument/2006/relationships/hyperlink" Target="https://alsoweb.org/what-is-ada-compliance/" TargetMode="External"/><Relationship Id="rId4" Type="http://schemas.openxmlformats.org/officeDocument/2006/relationships/hyperlink" Target="https://www.afb.org/research-and-initiatives/employment/workplace-tech-study/accommodations-and-accessibility"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B5918A-B344-7035-2AD1-ED9B2EB13225}"/>
              </a:ext>
            </a:extLst>
          </p:cNvPr>
          <p:cNvSpPr txBox="1"/>
          <p:nvPr/>
        </p:nvSpPr>
        <p:spPr>
          <a:xfrm>
            <a:off x="8068734" y="6488668"/>
            <a:ext cx="4123266" cy="369332"/>
          </a:xfrm>
          <a:prstGeom prst="rect">
            <a:avLst/>
          </a:prstGeom>
          <a:noFill/>
        </p:spPr>
        <p:txBody>
          <a:bodyPr wrap="square" rtlCol="0">
            <a:spAutoFit/>
          </a:bodyPr>
          <a:lstStyle/>
          <a:p>
            <a:r>
              <a:rPr lang="en-US" dirty="0"/>
              <a:t>Erissa Duvall - https://linktr.ee/corgidev</a:t>
            </a:r>
          </a:p>
        </p:txBody>
      </p:sp>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ctrTitle" idx="4294967295"/>
          </p:nvPr>
        </p:nvSpPr>
        <p:spPr>
          <a:xfrm>
            <a:off x="3674533" y="2311400"/>
            <a:ext cx="8227907" cy="2235200"/>
          </a:xfrm>
        </p:spPr>
        <p:txBody>
          <a:bodyPr anchor="ctr">
            <a:noAutofit/>
          </a:bodyPr>
          <a:lstStyle/>
          <a:p>
            <a:pPr eaLnBrk="1" hangingPunct="1"/>
            <a:r>
              <a:rPr lang="en-US" altLang="en-US" b="1" dirty="0">
                <a:solidFill>
                  <a:srgbClr val="01C2D1"/>
                </a:solidFill>
              </a:rPr>
              <a:t>R</a:t>
            </a:r>
            <a:r>
              <a:rPr lang="en-US" altLang="en-US" b="1" dirty="0"/>
              <a:t>easonable</a:t>
            </a:r>
            <a:r>
              <a:rPr lang="en-US" altLang="en-US" dirty="0"/>
              <a:t> </a:t>
            </a:r>
            <a:r>
              <a:rPr lang="en-US" altLang="en-US" b="1" dirty="0">
                <a:solidFill>
                  <a:srgbClr val="FE4387"/>
                </a:solidFill>
              </a:rPr>
              <a:t>A</a:t>
            </a:r>
            <a:r>
              <a:rPr lang="en-US" altLang="en-US" b="1" dirty="0"/>
              <a:t>ccommodations in the Workplace</a:t>
            </a:r>
            <a:endParaRPr lang="en-US" altLang="en-US" b="1" dirty="0">
              <a:latin typeface="+mn-lt"/>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8572500" y="1616605"/>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23319"/>
            <a:ext cx="7093976" cy="49187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I benefit from:</a:t>
            </a:r>
          </a:p>
          <a:p>
            <a:r>
              <a:rPr lang="en-US" altLang="en-US" sz="1800" dirty="0"/>
              <a:t>Captioning in meetings</a:t>
            </a:r>
          </a:p>
          <a:p>
            <a:r>
              <a:rPr lang="en-US" altLang="en-US" sz="1800" dirty="0"/>
              <a:t>Alternate work location</a:t>
            </a:r>
          </a:p>
          <a:p>
            <a:r>
              <a:rPr lang="en-US" altLang="en-US" sz="1800" dirty="0"/>
              <a:t>Flexible deadlines for work</a:t>
            </a:r>
          </a:p>
          <a:p>
            <a:r>
              <a:rPr lang="en-US" altLang="en-US" sz="1800" dirty="0"/>
              <a:t>Clearly defined tasks / scope</a:t>
            </a:r>
          </a:p>
          <a:p>
            <a:r>
              <a:rPr lang="en-US" altLang="en-US" sz="1800" dirty="0"/>
              <a:t>Training opportunities</a:t>
            </a:r>
          </a:p>
          <a:p>
            <a:r>
              <a:rPr lang="en-US" altLang="en-US" sz="1800" dirty="0"/>
              <a:t>Documented processes</a:t>
            </a:r>
          </a:p>
          <a:p>
            <a:r>
              <a:rPr lang="en-US" altLang="en-US" sz="1800" dirty="0"/>
              <a:t>Limited context switching</a:t>
            </a:r>
          </a:p>
          <a:p>
            <a:r>
              <a:rPr lang="en-US" altLang="en-US" sz="1800" dirty="0"/>
              <a:t>Minimal interruptions</a:t>
            </a:r>
          </a:p>
          <a:p>
            <a:r>
              <a:rPr lang="en-US" altLang="en-US" sz="1800" dirty="0"/>
              <a:t>Flexible breaks when overwhelmed</a:t>
            </a:r>
          </a:p>
          <a:p>
            <a:r>
              <a:rPr lang="en-US" altLang="en-US" sz="1800" dirty="0"/>
              <a:t>Alternative start / stop times</a:t>
            </a:r>
          </a:p>
          <a:p>
            <a:r>
              <a:rPr lang="en-US" altLang="en-US" sz="1800" dirty="0"/>
              <a:t>A padded, ergonomic desk chair</a:t>
            </a:r>
          </a:p>
          <a:p>
            <a:r>
              <a:rPr lang="en-US" altLang="en-US" sz="1800" dirty="0"/>
              <a:t>The ability to sit when needed</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334302"/>
            <a:ext cx="5461820" cy="516184"/>
          </a:xfrm>
        </p:spPr>
        <p:txBody>
          <a:bodyPr/>
          <a:lstStyle/>
          <a:p>
            <a:r>
              <a:rPr lang="en-US" sz="3200" dirty="0"/>
              <a:t>My Persona (Continued)</a:t>
            </a:r>
          </a:p>
        </p:txBody>
      </p:sp>
    </p:spTree>
    <p:extLst>
      <p:ext uri="{BB962C8B-B14F-4D97-AF65-F5344CB8AC3E}">
        <p14:creationId xmlns:p14="http://schemas.microsoft.com/office/powerpoint/2010/main" val="313437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79" y="307181"/>
            <a:ext cx="6120581" cy="516184"/>
          </a:xfrm>
        </p:spPr>
        <p:txBody>
          <a:bodyPr/>
          <a:lstStyle/>
          <a:p>
            <a:r>
              <a:rPr lang="en-US" sz="3200" dirty="0"/>
              <a:t>Possible Rejection Reasons</a:t>
            </a:r>
          </a:p>
        </p:txBody>
      </p:sp>
      <p:pic>
        <p:nvPicPr>
          <p:cNvPr id="5" name="Picture 4" descr="Image shows 2 men in business drss having a exaggerated martial arts fight.">
            <a:extLst>
              <a:ext uri="{FF2B5EF4-FFF2-40B4-BE49-F238E27FC236}">
                <a16:creationId xmlns:a16="http://schemas.microsoft.com/office/drawing/2014/main" id="{72B7C9FF-1A6B-8E8B-75F3-F480E36B668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87150" y="2983435"/>
            <a:ext cx="4799230" cy="3288222"/>
          </a:xfrm>
          <a:prstGeom prst="rect">
            <a:avLst/>
          </a:prstGeom>
          <a:effectLst>
            <a:outerShdw blurRad="50800" dist="38100" dir="5400000" algn="t" rotWithShape="0">
              <a:prstClr val="black">
                <a:alpha val="40000"/>
              </a:prstClr>
            </a:outerShdw>
          </a:effectLst>
          <a:scene3d>
            <a:camera prst="orthographicFront"/>
            <a:lightRig rig="threePt" dir="t"/>
          </a:scene3d>
          <a:sp3d>
            <a:bevelT w="215900"/>
          </a:sp3d>
        </p:spPr>
      </p:pic>
      <p:sp>
        <p:nvSpPr>
          <p:cNvPr id="6" name="Text Placeholder 5">
            <a:extLst>
              <a:ext uri="{FF2B5EF4-FFF2-40B4-BE49-F238E27FC236}">
                <a16:creationId xmlns:a16="http://schemas.microsoft.com/office/drawing/2014/main" id="{34A4CBA4-A621-B48A-5F6A-4F9B6E693CB6}"/>
              </a:ext>
            </a:extLst>
          </p:cNvPr>
          <p:cNvSpPr txBox="1">
            <a:spLocks/>
          </p:cNvSpPr>
          <p:nvPr/>
        </p:nvSpPr>
        <p:spPr>
          <a:xfrm>
            <a:off x="6636812" y="1232147"/>
            <a:ext cx="5461820" cy="490989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2000" b="1" dirty="0"/>
              <a:t>Direct Threat</a:t>
            </a:r>
          </a:p>
        </p:txBody>
      </p:sp>
      <p:sp>
        <p:nvSpPr>
          <p:cNvPr id="7" name="Text Placeholder 5">
            <a:extLst>
              <a:ext uri="{FF2B5EF4-FFF2-40B4-BE49-F238E27FC236}">
                <a16:creationId xmlns:a16="http://schemas.microsoft.com/office/drawing/2014/main" id="{E312ABF6-3F5C-172D-0E99-43AE36B5A2B2}"/>
              </a:ext>
            </a:extLst>
          </p:cNvPr>
          <p:cNvSpPr txBox="1">
            <a:spLocks/>
          </p:cNvSpPr>
          <p:nvPr/>
        </p:nvSpPr>
        <p:spPr>
          <a:xfrm>
            <a:off x="634179" y="1232146"/>
            <a:ext cx="5461820" cy="490988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2000" b="1" dirty="0"/>
              <a:t>Undue Hardship</a:t>
            </a:r>
          </a:p>
        </p:txBody>
      </p:sp>
      <p:pic>
        <p:nvPicPr>
          <p:cNvPr id="13" name="Picture 12" descr="Adobe Stock image depicting an office worker struggling to carry a massive boulder. &#10;&#10;On top of the boulder is a more formally dressed office worker in a suit holding a laptop on one hand that he is working with.">
            <a:extLst>
              <a:ext uri="{FF2B5EF4-FFF2-40B4-BE49-F238E27FC236}">
                <a16:creationId xmlns:a16="http://schemas.microsoft.com/office/drawing/2014/main" id="{21437A30-B276-BB64-FD47-65ACC94969E5}"/>
              </a:ext>
            </a:extLst>
          </p:cNvPr>
          <p:cNvPicPr>
            <a:picLocks noChangeAspect="1"/>
          </p:cNvPicPr>
          <p:nvPr/>
        </p:nvPicPr>
        <p:blipFill>
          <a:blip r:embed="rId5"/>
          <a:stretch>
            <a:fillRect/>
          </a:stretch>
        </p:blipFill>
        <p:spPr>
          <a:xfrm flipH="1">
            <a:off x="1707145" y="1533525"/>
            <a:ext cx="2536198" cy="4646741"/>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669943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1" name="Picture Placeholder 4" descr="Tricolor corgi lazily laying across a fluffy, donut shaped dog bed with his large Lamb Chop stuffed animal that is nearly the same size as him.">
            <a:extLst>
              <a:ext uri="{FF2B5EF4-FFF2-40B4-BE49-F238E27FC236}">
                <a16:creationId xmlns:a16="http://schemas.microsoft.com/office/drawing/2014/main" id="{97FF6744-6CBA-AA52-D89C-F9432441BE75}"/>
              </a:ext>
            </a:extLst>
          </p:cNvPr>
          <p:cNvPicPr>
            <a:picLocks noGrp="1" noChangeAspect="1"/>
          </p:cNvPicPr>
          <p:nvPr>
            <p:ph type="pic" sz="quarter" idx="10"/>
          </p:nvPr>
        </p:nvPicPr>
        <p:blipFill>
          <a:blip r:embed="rId2"/>
          <a:srcRect l="16470" r="16470"/>
          <a:stretch>
            <a:fillRect/>
          </a:stretch>
        </p:blipFill>
        <p:spPr>
          <a:xfrm>
            <a:off x="7669161" y="1255235"/>
            <a:ext cx="4159045" cy="4651487"/>
          </a:xfrm>
          <a:effectLst>
            <a:softEdge rad="2032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1999" y="1631092"/>
            <a:ext cx="6125497" cy="4275630"/>
          </a:xfrm>
        </p:spPr>
        <p:txBody>
          <a:bodyPr>
            <a:normAutofit/>
          </a:bodyPr>
          <a:lstStyle/>
          <a:p>
            <a:pPr marL="342900" indent="-342900">
              <a:buFont typeface="Arial" panose="020B0604020202020204" pitchFamily="34" charset="0"/>
              <a:buChar char="•"/>
            </a:pPr>
            <a:r>
              <a:rPr lang="en-US" dirty="0">
                <a:solidFill>
                  <a:schemeClr val="bg1"/>
                </a:solidFill>
              </a:rPr>
              <a:t>Positive image</a:t>
            </a:r>
          </a:p>
          <a:p>
            <a:pPr marL="342900" indent="-342900">
              <a:buFont typeface="Arial" panose="020B0604020202020204" pitchFamily="34" charset="0"/>
              <a:buChar char="•"/>
            </a:pPr>
            <a:r>
              <a:rPr lang="en-US" dirty="0">
                <a:solidFill>
                  <a:schemeClr val="bg1"/>
                </a:solidFill>
              </a:rPr>
              <a:t>Builds a welcoming environment</a:t>
            </a:r>
          </a:p>
          <a:p>
            <a:pPr marL="342900" indent="-342900">
              <a:buFont typeface="Arial" panose="020B0604020202020204" pitchFamily="34" charset="0"/>
              <a:buChar char="•"/>
            </a:pPr>
            <a:r>
              <a:rPr lang="en-US" dirty="0">
                <a:solidFill>
                  <a:schemeClr val="bg1"/>
                </a:solidFill>
              </a:rPr>
              <a:t>Attract more customers, applicants, etc.</a:t>
            </a:r>
          </a:p>
          <a:p>
            <a:pPr marL="342900" indent="-342900">
              <a:buFont typeface="Arial" panose="020B0604020202020204" pitchFamily="34" charset="0"/>
              <a:buChar char="•"/>
            </a:pPr>
            <a:r>
              <a:rPr lang="en-US" dirty="0">
                <a:solidFill>
                  <a:schemeClr val="bg1"/>
                </a:solidFill>
              </a:rPr>
              <a:t>Improves retention</a:t>
            </a:r>
          </a:p>
          <a:p>
            <a:endParaRPr lang="en-US" dirty="0">
              <a:solidFill>
                <a:schemeClr val="bg1"/>
              </a:solidFill>
            </a:endParaRPr>
          </a:p>
          <a:p>
            <a:r>
              <a:rPr lang="en-US" dirty="0">
                <a:solidFill>
                  <a:schemeClr val="bg1"/>
                </a:solidFill>
              </a:rPr>
              <a:t>This in turn encourages:</a:t>
            </a:r>
          </a:p>
          <a:p>
            <a:pPr marL="796925" lvl="1" indent="-342900"/>
            <a:r>
              <a:rPr lang="en-US" sz="2000" b="1" dirty="0">
                <a:solidFill>
                  <a:schemeClr val="bg1"/>
                </a:solidFill>
              </a:rPr>
              <a:t>Productivity</a:t>
            </a:r>
          </a:p>
          <a:p>
            <a:pPr marL="796925" lvl="1" indent="-342900"/>
            <a:r>
              <a:rPr lang="en-US" sz="2000" b="1" dirty="0">
                <a:solidFill>
                  <a:schemeClr val="bg1"/>
                </a:solidFill>
              </a:rPr>
              <a:t>Diversity</a:t>
            </a:r>
          </a:p>
          <a:p>
            <a:pPr marL="796925" lvl="1" indent="-342900"/>
            <a:r>
              <a:rPr lang="en-US" sz="2000" b="1" dirty="0">
                <a:solidFill>
                  <a:schemeClr val="bg1"/>
                </a:solidFill>
              </a:rPr>
              <a:t> Innovation</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1" y="395416"/>
            <a:ext cx="6612194" cy="988541"/>
          </a:xfrm>
        </p:spPr>
        <p:txBody>
          <a:bodyPr/>
          <a:lstStyle/>
          <a:p>
            <a:r>
              <a:rPr lang="en-US" sz="3200" dirty="0">
                <a:solidFill>
                  <a:schemeClr val="accent2"/>
                </a:solidFill>
              </a:rPr>
              <a:t>Benefits of an Inclusive / Accessible Workplace</a:t>
            </a:r>
            <a:endParaRPr lang="en-US" sz="3200" dirty="0"/>
          </a:p>
        </p:txBody>
      </p:sp>
    </p:spTree>
    <p:extLst>
      <p:ext uri="{BB962C8B-B14F-4D97-AF65-F5344CB8AC3E}">
        <p14:creationId xmlns:p14="http://schemas.microsoft.com/office/powerpoint/2010/main" val="1142933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pic>
        <p:nvPicPr>
          <p:cNvPr id="12" name="Picture 11" descr="A large German Shepard dog curled up in a way too small fluffy dog bed and somehow comfy enough to be asleep.">
            <a:extLst>
              <a:ext uri="{FF2B5EF4-FFF2-40B4-BE49-F238E27FC236}">
                <a16:creationId xmlns:a16="http://schemas.microsoft.com/office/drawing/2014/main" id="{36622EA4-A45D-1C12-3C49-CD5938D4D4F9}"/>
              </a:ext>
            </a:extLst>
          </p:cNvPr>
          <p:cNvPicPr>
            <a:picLocks noChangeAspect="1"/>
          </p:cNvPicPr>
          <p:nvPr/>
        </p:nvPicPr>
        <p:blipFill>
          <a:blip r:embed="rId3"/>
          <a:stretch>
            <a:fillRect/>
          </a:stretch>
        </p:blipFill>
        <p:spPr>
          <a:xfrm>
            <a:off x="6430297" y="1327355"/>
            <a:ext cx="5447071" cy="4226708"/>
          </a:xfrm>
          <a:prstGeom prst="rect">
            <a:avLst/>
          </a:prstGeom>
          <a:effectLst>
            <a:softEdge rad="2032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48929" y="1327355"/>
            <a:ext cx="5781368" cy="4501943"/>
          </a:xfrm>
        </p:spPr>
        <p:txBody>
          <a:bodyPr>
            <a:noAutofit/>
          </a:bodyPr>
          <a:lstStyle/>
          <a:p>
            <a:pPr marL="342900" indent="-342900">
              <a:buFont typeface="Arial" panose="020B0604020202020204" pitchFamily="34" charset="0"/>
              <a:buChar char="•"/>
            </a:pPr>
            <a:r>
              <a:rPr lang="en-US" altLang="en-US" sz="1800" dirty="0">
                <a:solidFill>
                  <a:schemeClr val="bg1"/>
                </a:solidFill>
              </a:rPr>
              <a:t>Find a primary physician and build a rapport with them.</a:t>
            </a:r>
          </a:p>
          <a:p>
            <a:pPr marL="342900" indent="-342900">
              <a:buFont typeface="Arial" panose="020B0604020202020204" pitchFamily="34" charset="0"/>
              <a:buChar char="•"/>
            </a:pPr>
            <a:r>
              <a:rPr lang="en-US" altLang="en-US" sz="1800" dirty="0">
                <a:solidFill>
                  <a:schemeClr val="bg1"/>
                </a:solidFill>
              </a:rPr>
              <a:t>If you can, try to get a formal diagnosis and/or accommodation note from a physician.</a:t>
            </a:r>
          </a:p>
          <a:p>
            <a:pPr marL="342900" indent="-342900">
              <a:buFont typeface="Arial" panose="020B0604020202020204" pitchFamily="34" charset="0"/>
              <a:buChar char="•"/>
            </a:pPr>
            <a:r>
              <a:rPr lang="en-US" altLang="en-US" sz="1800" dirty="0">
                <a:solidFill>
                  <a:schemeClr val="bg1"/>
                </a:solidFill>
              </a:rPr>
              <a:t>Identify a variety of options.</a:t>
            </a:r>
          </a:p>
          <a:p>
            <a:pPr marL="342900" indent="-342900">
              <a:buFont typeface="Arial" panose="020B0604020202020204" pitchFamily="34" charset="0"/>
              <a:buChar char="•"/>
            </a:pPr>
            <a:r>
              <a:rPr lang="en-US" sz="1800" dirty="0">
                <a:solidFill>
                  <a:schemeClr val="bg1"/>
                </a:solidFill>
              </a:rPr>
              <a:t>Be open to compromise.</a:t>
            </a:r>
          </a:p>
          <a:p>
            <a:pPr marL="342900" indent="-342900">
              <a:buFont typeface="Arial" panose="020B0604020202020204" pitchFamily="34" charset="0"/>
              <a:buChar char="•"/>
            </a:pPr>
            <a:r>
              <a:rPr lang="en-US" sz="1800" dirty="0">
                <a:solidFill>
                  <a:schemeClr val="bg1"/>
                </a:solidFill>
              </a:rPr>
              <a:t>Identify if your company has a formal procedure.</a:t>
            </a:r>
          </a:p>
          <a:p>
            <a:pPr marL="342900" indent="-342900">
              <a:buFont typeface="Arial" panose="020B0604020202020204" pitchFamily="34" charset="0"/>
              <a:buChar char="•"/>
            </a:pPr>
            <a:r>
              <a:rPr lang="en-US" sz="1800" dirty="0">
                <a:solidFill>
                  <a:schemeClr val="bg1"/>
                </a:solidFill>
              </a:rPr>
              <a:t>Remember that not all companies are required to follow ADA regulations, even if they really should.</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48929" y="417309"/>
            <a:ext cx="5447071" cy="611393"/>
          </a:xfrm>
        </p:spPr>
        <p:txBody>
          <a:bodyPr/>
          <a:lstStyle/>
          <a:p>
            <a:r>
              <a:rPr lang="en-US" sz="3200" dirty="0">
                <a:solidFill>
                  <a:schemeClr val="bg1"/>
                </a:solidFill>
              </a:rPr>
              <a:t>Tips for RA Requestors</a:t>
            </a:r>
          </a:p>
        </p:txBody>
      </p:sp>
    </p:spTree>
    <p:extLst>
      <p:ext uri="{BB962C8B-B14F-4D97-AF65-F5344CB8AC3E}">
        <p14:creationId xmlns:p14="http://schemas.microsoft.com/office/powerpoint/2010/main" val="1612377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pic>
        <p:nvPicPr>
          <p:cNvPr id="12" name="Picture Placeholder 11" descr="A cat laying across someone's arm staring into the camera. The room is dim and the cats eyes are lit up giving them an evil glare appearance.">
            <a:extLst>
              <a:ext uri="{FF2B5EF4-FFF2-40B4-BE49-F238E27FC236}">
                <a16:creationId xmlns:a16="http://schemas.microsoft.com/office/drawing/2014/main" id="{A6460927-14E1-C5B0-D2C0-58C99885E390}"/>
              </a:ext>
            </a:extLst>
          </p:cNvPr>
          <p:cNvPicPr>
            <a:picLocks noGrp="1" noChangeAspect="1"/>
          </p:cNvPicPr>
          <p:nvPr>
            <p:ph type="pic" sz="quarter" idx="10"/>
          </p:nvPr>
        </p:nvPicPr>
        <p:blipFill>
          <a:blip r:embed="rId3"/>
          <a:srcRect l="5293" r="5293"/>
          <a:stretch>
            <a:fillRect/>
          </a:stretch>
        </p:blipFill>
        <p:spPr>
          <a:xfrm>
            <a:off x="7329948" y="678426"/>
            <a:ext cx="4572000" cy="5113336"/>
          </a:xfrm>
          <a:effectLst>
            <a:softEdge rad="1270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04684" y="1272746"/>
            <a:ext cx="6253316" cy="4869292"/>
          </a:xfrm>
        </p:spPr>
        <p:txBody>
          <a:bodyPr>
            <a:noAutofit/>
          </a:bodyPr>
          <a:lstStyle/>
          <a:p>
            <a:pPr marL="176213" lvl="1" indent="-176213"/>
            <a:r>
              <a:rPr lang="en-US" b="1" dirty="0"/>
              <a:t>Accessibility throughout</a:t>
            </a:r>
          </a:p>
          <a:p>
            <a:pPr marL="176213" lvl="1" indent="-176213"/>
            <a:r>
              <a:rPr lang="en-US" b="1" dirty="0"/>
              <a:t>Accessibility procurement policies</a:t>
            </a:r>
          </a:p>
          <a:p>
            <a:pPr marL="176213" indent="-176213">
              <a:buFont typeface="Arial" panose="020B0604020202020204" pitchFamily="34" charset="0"/>
              <a:buChar char="•"/>
            </a:pPr>
            <a:r>
              <a:rPr lang="en-US" altLang="en-US" sz="1800" dirty="0"/>
              <a:t>Source feedback from applicants, recruiters, and current employees.</a:t>
            </a:r>
          </a:p>
          <a:p>
            <a:pPr marL="176213" indent="-176213">
              <a:buFont typeface="Arial" panose="020B0604020202020204" pitchFamily="34" charset="0"/>
              <a:buChar char="•"/>
            </a:pPr>
            <a:r>
              <a:rPr lang="en-US" altLang="en-US" sz="1800" dirty="0"/>
              <a:t>Think social model</a:t>
            </a:r>
          </a:p>
          <a:p>
            <a:pPr marL="176213" indent="-176213">
              <a:buFont typeface="Arial" panose="020B0604020202020204" pitchFamily="34" charset="0"/>
              <a:buChar char="•"/>
            </a:pPr>
            <a:r>
              <a:rPr lang="en-US" altLang="en-US" sz="1800" dirty="0"/>
              <a:t>Require minimal information from the requestor</a:t>
            </a:r>
          </a:p>
          <a:p>
            <a:pPr marL="176213" indent="-176213">
              <a:buFont typeface="Arial" panose="020B0604020202020204" pitchFamily="34" charset="0"/>
              <a:buChar char="•"/>
            </a:pPr>
            <a:r>
              <a:rPr lang="en-US" altLang="en-US" sz="1800" dirty="0"/>
              <a:t>Minimize access to requestor information</a:t>
            </a:r>
          </a:p>
          <a:p>
            <a:pPr marL="176213" lvl="1" indent="-176213"/>
            <a:r>
              <a:rPr lang="en-US" b="1" dirty="0"/>
              <a:t>Develop Accessibility personas</a:t>
            </a:r>
          </a:p>
          <a:p>
            <a:pPr marL="176213" lvl="1" indent="-176213"/>
            <a:r>
              <a:rPr lang="en-US" b="1" dirty="0"/>
              <a:t>Learn assistive technology basics</a:t>
            </a:r>
          </a:p>
          <a:p>
            <a:pPr marL="176213" lvl="1" indent="-176213"/>
            <a:r>
              <a:rPr lang="en-US" sz="1800" b="1" dirty="0"/>
              <a:t>Involve IT and facilities management departments</a:t>
            </a:r>
          </a:p>
          <a:p>
            <a:pPr marL="176213" lvl="1" indent="-176213"/>
            <a:r>
              <a:rPr lang="en-US" sz="1800" b="1" dirty="0"/>
              <a:t>Have a clearly documented process that includes employees, contractors, applicants, and interviewees.</a:t>
            </a:r>
          </a:p>
          <a:p>
            <a:pPr marL="176213" lvl="1" indent="-176213"/>
            <a:r>
              <a:rPr lang="en-US" sz="1800" b="1" dirty="0"/>
              <a:t>Make sure the documentation and overall process is accessible to all the aforementioned individuals.</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04684" y="398207"/>
            <a:ext cx="5491316" cy="560438"/>
          </a:xfrm>
        </p:spPr>
        <p:txBody>
          <a:bodyPr/>
          <a:lstStyle/>
          <a:p>
            <a:r>
              <a:rPr lang="en-US" sz="3200" dirty="0"/>
              <a:t>Tips for RA Professionals</a:t>
            </a:r>
          </a:p>
        </p:txBody>
      </p:sp>
    </p:spTree>
    <p:extLst>
      <p:ext uri="{BB962C8B-B14F-4D97-AF65-F5344CB8AC3E}">
        <p14:creationId xmlns:p14="http://schemas.microsoft.com/office/powerpoint/2010/main" val="1756734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2"/>
          <a:stretch>
            <a:fillRect/>
          </a:stretch>
        </p:blipFill>
        <p:spPr>
          <a:xfrm>
            <a:off x="6096000" y="1596667"/>
            <a:ext cx="5957099" cy="3664665"/>
          </a:xfrm>
          <a:prstGeom prst="rect">
            <a:avLst/>
          </a:prstGeom>
          <a:effectLst>
            <a:softEdge rad="228600"/>
          </a:effectLst>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132114"/>
            <a:ext cx="5471885" cy="5021943"/>
          </a:xfrm>
        </p:spPr>
        <p:txBody>
          <a:bodyPr>
            <a:noAutofit/>
          </a:bodyPr>
          <a:lstStyle/>
          <a:p>
            <a:r>
              <a:rPr lang="en-US" dirty="0"/>
              <a:t>Government RA Documentation</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Types of Reasonable Accommodation | Office of Disability Rights (ODR)</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When Can the District Deny an Accommodation? | Office of Disability Rights (ODR)</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Enforcement Guidance on Reasonable Accommodation and Undue Hardship under the ADA | U.S. Equal Employment Opportunity Commission (EEOC)</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Accommodations | U.S. Department of Labor (DOL)</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The Americans with Disabilities Act | ADA</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333632"/>
            <a:ext cx="8564129" cy="531341"/>
          </a:xfrm>
        </p:spPr>
        <p:txBody>
          <a:bodyPr/>
          <a:lstStyle/>
          <a:p>
            <a:r>
              <a:rPr lang="en-US" sz="3200" dirty="0"/>
              <a:t>RA Resources</a:t>
            </a:r>
          </a:p>
        </p:txBody>
      </p:sp>
    </p:spTree>
    <p:extLst>
      <p:ext uri="{BB962C8B-B14F-4D97-AF65-F5344CB8AC3E}">
        <p14:creationId xmlns:p14="http://schemas.microsoft.com/office/powerpoint/2010/main" val="2038825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471885" cy="4748667"/>
          </a:xfrm>
        </p:spPr>
        <p:txBody>
          <a:bodyPr>
            <a:noAutofit/>
          </a:bodyPr>
          <a:lstStyle/>
          <a:p>
            <a:r>
              <a:rPr lang="en-US" dirty="0"/>
              <a:t>Accessibility Personas</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Creating accessibility personas. | by Alicia Crowther | UX Collective</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Personas with Disabilities. Some people love personas. Some people… | by Sheri Byrne-Haber, CPACC | The Startup | Medium</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Accessibility Personas | UK Government Digital Service GitHub</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Design Personas: Digital Accessibility Recommendations for Interactive Designs | Office of Digital Accessibility | Stanford University</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Tips for Creating Accessibility Personas | Bureau of Internet Accessibility</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358346"/>
            <a:ext cx="6502399" cy="543697"/>
          </a:xfrm>
        </p:spPr>
        <p:txBody>
          <a:bodyPr/>
          <a:lstStyle/>
          <a:p>
            <a:r>
              <a:rPr lang="en-US" sz="3200" dirty="0"/>
              <a:t>RA Resources (Continued)</a:t>
            </a:r>
          </a:p>
        </p:txBody>
      </p:sp>
      <p:pic>
        <p:nvPicPr>
          <p:cNvPr id="3" name="Picture 2" descr="Side profile of a fluffy cat sitting in front of a laptop as though he is working on it.">
            <a:extLst>
              <a:ext uri="{FF2B5EF4-FFF2-40B4-BE49-F238E27FC236}">
                <a16:creationId xmlns:a16="http://schemas.microsoft.com/office/drawing/2014/main" id="{C09B21A6-1DB4-1291-BF97-BFC622BC1C2F}"/>
              </a:ext>
            </a:extLst>
          </p:cNvPr>
          <p:cNvPicPr>
            <a:picLocks noChangeAspect="1"/>
          </p:cNvPicPr>
          <p:nvPr/>
        </p:nvPicPr>
        <p:blipFill>
          <a:blip r:embed="rId8"/>
          <a:stretch>
            <a:fillRect/>
          </a:stretch>
        </p:blipFill>
        <p:spPr>
          <a:xfrm>
            <a:off x="6234901" y="1596667"/>
            <a:ext cx="5957099" cy="3664665"/>
          </a:xfrm>
          <a:prstGeom prst="rect">
            <a:avLst/>
          </a:prstGeom>
          <a:effectLst>
            <a:softEdge rad="228600"/>
          </a:effectLst>
        </p:spPr>
      </p:pic>
    </p:spTree>
    <p:extLst>
      <p:ext uri="{BB962C8B-B14F-4D97-AF65-F5344CB8AC3E}">
        <p14:creationId xmlns:p14="http://schemas.microsoft.com/office/powerpoint/2010/main" val="2924749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471885" cy="4748667"/>
          </a:xfrm>
        </p:spPr>
        <p:txBody>
          <a:bodyPr>
            <a:noAutofit/>
          </a:bodyPr>
          <a:lstStyle/>
          <a:p>
            <a:r>
              <a:rPr lang="en-US" dirty="0"/>
              <a:t>Additional RA Documentation</a:t>
            </a:r>
          </a:p>
          <a:p>
            <a:pPr marL="342900" indent="-342900">
              <a:buFont typeface="Arial" panose="020B0604020202020204" pitchFamily="34" charset="0"/>
              <a:buChar char="•"/>
            </a:pPr>
            <a:r>
              <a:rPr lang="en-US"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Employers' Practical Guide to Reasonable Accommodation Under the Americans with Disabilities Act (ADA) - Job Accommodation Network (JAN)</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Accommodations and Accessibility | American Foundation for the Blind</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What is ADA Compliance | ADA Compliant Business - Advocates for the Life Skills &amp; Opportunity (ALSO)</a:t>
            </a:r>
            <a:endParaRPr lang="en-US" b="0" dirty="0">
              <a:solidFill>
                <a:schemeClr val="accent2">
                  <a:lumMod val="20000"/>
                  <a:lumOff val="80000"/>
                </a:schemeClr>
              </a:solidFill>
            </a:endParaRPr>
          </a:p>
          <a:p>
            <a:pPr marL="342900" indent="-342900">
              <a:buFont typeface="Arial" panose="020B0604020202020204" pitchFamily="34" charset="0"/>
              <a:buChar char="•"/>
            </a:pPr>
            <a:r>
              <a:rPr lang="en-US"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Americans With Disabilities Act (ADA) Myths And Facts - Paralyzed Veterans of America (PVA)</a:t>
            </a:r>
            <a:endParaRPr lang="en-US"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407774"/>
            <a:ext cx="6502399" cy="556054"/>
          </a:xfrm>
        </p:spPr>
        <p:txBody>
          <a:bodyPr/>
          <a:lstStyle/>
          <a:p>
            <a:r>
              <a:rPr lang="en-US" sz="3200" dirty="0"/>
              <a:t>RA Resources Continued</a:t>
            </a:r>
          </a:p>
        </p:txBody>
      </p:sp>
      <p:pic>
        <p:nvPicPr>
          <p:cNvPr id="5" name="Picture 4" descr="Side profile of a fluffy cat sitting in front of a laptop as though he is working on it.">
            <a:extLst>
              <a:ext uri="{FF2B5EF4-FFF2-40B4-BE49-F238E27FC236}">
                <a16:creationId xmlns:a16="http://schemas.microsoft.com/office/drawing/2014/main" id="{68256F2F-00CC-0E85-88AD-2E8640CEEB07}"/>
              </a:ext>
            </a:extLst>
          </p:cNvPr>
          <p:cNvPicPr>
            <a:picLocks noChangeAspect="1"/>
          </p:cNvPicPr>
          <p:nvPr/>
        </p:nvPicPr>
        <p:blipFill>
          <a:blip r:embed="rId7"/>
          <a:stretch>
            <a:fillRect/>
          </a:stretch>
        </p:blipFill>
        <p:spPr>
          <a:xfrm>
            <a:off x="6096000" y="1596667"/>
            <a:ext cx="5957099" cy="3664665"/>
          </a:xfrm>
          <a:prstGeom prst="rect">
            <a:avLst/>
          </a:prstGeom>
          <a:effectLst>
            <a:softEdge rad="228600"/>
          </a:effectLst>
        </p:spPr>
      </p:pic>
    </p:spTree>
    <p:extLst>
      <p:ext uri="{BB962C8B-B14F-4D97-AF65-F5344CB8AC3E}">
        <p14:creationId xmlns:p14="http://schemas.microsoft.com/office/powerpoint/2010/main" val="2834674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CorgiDev Logo">
            <a:extLst>
              <a:ext uri="{FF2B5EF4-FFF2-40B4-BE49-F238E27FC236}">
                <a16:creationId xmlns:a16="http://schemas.microsoft.com/office/drawing/2014/main" id="{07F8767C-ABC4-2052-BA1E-5132D73CAD72}"/>
              </a:ext>
            </a:extLst>
          </p:cNvPr>
          <p:cNvPicPr>
            <a:picLocks noChangeAspect="1"/>
          </p:cNvPicPr>
          <p:nvPr/>
        </p:nvPicPr>
        <p:blipFill>
          <a:blip r:embed="rId3"/>
          <a:stretch>
            <a:fillRect/>
          </a:stretch>
        </p:blipFill>
        <p:spPr>
          <a:xfrm>
            <a:off x="8854995" y="2720612"/>
            <a:ext cx="3034483" cy="3034483"/>
          </a:xfrm>
          <a:prstGeom prst="rect">
            <a:avLst/>
          </a:prstGeom>
        </p:spPr>
      </p:pic>
      <p:pic>
        <p:nvPicPr>
          <p:cNvPr id="3" name="Picture 2" descr="CorgiDev Linktree QR Code">
            <a:extLst>
              <a:ext uri="{FF2B5EF4-FFF2-40B4-BE49-F238E27FC236}">
                <a16:creationId xmlns:a16="http://schemas.microsoft.com/office/drawing/2014/main" id="{30FCA87F-AF3A-654C-4257-C85DCC50FCB7}"/>
              </a:ext>
            </a:extLst>
          </p:cNvPr>
          <p:cNvPicPr>
            <a:picLocks noChangeAspect="1"/>
          </p:cNvPicPr>
          <p:nvPr/>
        </p:nvPicPr>
        <p:blipFill>
          <a:blip r:embed="rId4"/>
          <a:stretch>
            <a:fillRect/>
          </a:stretch>
        </p:blipFill>
        <p:spPr>
          <a:xfrm>
            <a:off x="302522" y="3014257"/>
            <a:ext cx="2786001" cy="2786001"/>
          </a:xfrm>
          <a:prstGeom prst="rect">
            <a:avLst/>
          </a:prstGeom>
          <a:solidFill>
            <a:schemeClr val="tx1"/>
          </a:solidFill>
        </p:spPr>
      </p:pic>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302522" y="2611020"/>
            <a:ext cx="2786001" cy="338280"/>
          </a:xfrm>
        </p:spPr>
        <p:txBody>
          <a:bodyPr/>
          <a:lstStyle/>
          <a:p>
            <a:r>
              <a:rPr lang="en-US" altLang="en-US" sz="1800" dirty="0"/>
              <a:t>https://linktr.ee/corgidev</a:t>
            </a:r>
            <a:endParaRPr lang="en-US" dirty="0"/>
          </a:p>
        </p:txBody>
      </p:sp>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525301" y="764361"/>
            <a:ext cx="9141397" cy="1846659"/>
          </a:xfrm>
        </p:spPr>
        <p:txBody>
          <a:bodyPr/>
          <a:lstStyle/>
          <a:p>
            <a:r>
              <a:rPr lang="en-US" dirty="0"/>
              <a:t>Thank You!</a:t>
            </a:r>
            <a:br>
              <a:rPr lang="en-US" dirty="0"/>
            </a:br>
            <a:br>
              <a:rPr lang="en-US" dirty="0"/>
            </a:br>
            <a:r>
              <a:rPr lang="en-US" dirty="0"/>
              <a:t>Questions </a:t>
            </a:r>
            <a:r>
              <a:rPr lang="en-US" dirty="0">
                <a:solidFill>
                  <a:schemeClr val="accent5"/>
                </a:solidFill>
              </a:rPr>
              <a:t>&amp;</a:t>
            </a:r>
            <a:r>
              <a:rPr lang="en-US" dirty="0"/>
              <a:t> Answers</a:t>
            </a:r>
          </a:p>
        </p:txBody>
      </p:sp>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1371600" y="2539278"/>
            <a:ext cx="9448800" cy="1779443"/>
          </a:xfrm>
        </p:spPr>
        <p:txBody>
          <a:bodyPr/>
          <a:lstStyle/>
          <a:p>
            <a:r>
              <a:rPr lang="en-US" sz="2400" dirty="0"/>
              <a:t>I may allude to some topics of discrimination, bullying, domestic violence, child abuse, and trauma.</a:t>
            </a:r>
          </a:p>
          <a:p>
            <a:endParaRPr lang="en-US" sz="2400" dirty="0"/>
          </a:p>
          <a:p>
            <a:r>
              <a:rPr lang="en-US" sz="2400" dirty="0"/>
              <a:t>However, I will do my best to keep these to a minimum and/or vague to avoid causing anyone any distress.</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 y="1292515"/>
            <a:ext cx="12191999" cy="615553"/>
          </a:xfrm>
        </p:spPr>
        <p:txBody>
          <a:bodyPr/>
          <a:lstStyle/>
          <a:p>
            <a:r>
              <a:rPr lang="en-US" dirty="0"/>
              <a:t>Warning</a:t>
            </a:r>
          </a:p>
        </p:txBody>
      </p:sp>
    </p:spTree>
    <p:extLst>
      <p:ext uri="{BB962C8B-B14F-4D97-AF65-F5344CB8AC3E}">
        <p14:creationId xmlns:p14="http://schemas.microsoft.com/office/powerpoint/2010/main" val="197809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860321" y="2912806"/>
            <a:ext cx="10471356" cy="1880462"/>
          </a:xfrm>
        </p:spPr>
        <p:txBody>
          <a:bodyPr/>
          <a:lstStyle/>
          <a:p>
            <a:r>
              <a:rPr lang="en-US" sz="2400" dirty="0">
                <a:solidFill>
                  <a:schemeClr val="bg1"/>
                </a:solidFill>
              </a:rPr>
              <a:t>While I may mention some examples from current/past jobs, I am not speaking for my employers.</a:t>
            </a:r>
          </a:p>
          <a:p>
            <a:endParaRPr lang="en-US" sz="2400" dirty="0">
              <a:solidFill>
                <a:schemeClr val="bg1"/>
              </a:solidFill>
            </a:endParaRPr>
          </a:p>
          <a:p>
            <a:r>
              <a:rPr lang="en-US" sz="2400" dirty="0">
                <a:solidFill>
                  <a:schemeClr val="bg1"/>
                </a:solidFill>
              </a:rPr>
              <a:t>Additionally, I am not a lawyer and nothing I say should be taken as definitive legal advice.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0" y="2039712"/>
            <a:ext cx="9141397" cy="615553"/>
          </a:xfrm>
        </p:spPr>
        <p:txBody>
          <a:bodyPr/>
          <a:lstStyle/>
          <a:p>
            <a:r>
              <a:rPr lang="en-US" dirty="0">
                <a:solidFill>
                  <a:schemeClr val="bg1"/>
                </a:solidFill>
              </a:rPr>
              <a:t>Disclaimer</a:t>
            </a:r>
          </a:p>
        </p:txBody>
      </p:sp>
    </p:spTree>
    <p:extLst>
      <p:ext uri="{BB962C8B-B14F-4D97-AF65-F5344CB8AC3E}">
        <p14:creationId xmlns:p14="http://schemas.microsoft.com/office/powerpoint/2010/main" val="78755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8" name="Picture Placeholder 7" descr="A cat looking at something off screen with a curious and/or confused expression.">
            <a:extLst>
              <a:ext uri="{FF2B5EF4-FFF2-40B4-BE49-F238E27FC236}">
                <a16:creationId xmlns:a16="http://schemas.microsoft.com/office/drawing/2014/main" id="{65FFE0C6-9DFC-2069-C575-1C3891E9D648}"/>
              </a:ext>
            </a:extLst>
          </p:cNvPr>
          <p:cNvPicPr>
            <a:picLocks noGrp="1" noChangeAspect="1"/>
          </p:cNvPicPr>
          <p:nvPr>
            <p:ph type="pic" sz="quarter" idx="10"/>
          </p:nvPr>
        </p:nvPicPr>
        <p:blipFill>
          <a:blip r:embed="rId3"/>
          <a:srcRect t="13994" b="13994"/>
          <a:stretch>
            <a:fillRect/>
          </a:stretch>
        </p:blipFill>
        <p:spPr>
          <a:effectLst>
            <a:softEdge rad="88900"/>
          </a:effec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762000" y="1579389"/>
            <a:ext cx="5697794" cy="43937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auto">
              <a:spcAft>
                <a:spcPts val="0"/>
              </a:spcAft>
              <a:buFont typeface="+mj-lt"/>
              <a:buAutoNum type="arabicPeriod"/>
            </a:pPr>
            <a:r>
              <a:rPr lang="en-US" sz="2400" dirty="0"/>
              <a:t>What is disability?</a:t>
            </a:r>
          </a:p>
          <a:p>
            <a:pPr marL="342900" indent="-342900" fontAlgn="auto">
              <a:spcAft>
                <a:spcPts val="0"/>
              </a:spcAft>
              <a:buFont typeface="+mj-lt"/>
              <a:buAutoNum type="arabicPeriod"/>
            </a:pPr>
            <a:r>
              <a:rPr lang="en-US" sz="2400" dirty="0"/>
              <a:t>Types of Accommodations</a:t>
            </a:r>
          </a:p>
          <a:p>
            <a:pPr marL="342900" indent="-342900" fontAlgn="auto">
              <a:spcAft>
                <a:spcPts val="0"/>
              </a:spcAft>
              <a:buFont typeface="+mj-lt"/>
              <a:buAutoNum type="arabicPeriod"/>
            </a:pPr>
            <a:r>
              <a:rPr lang="en-US" sz="2400" dirty="0"/>
              <a:t>My Persona</a:t>
            </a:r>
          </a:p>
          <a:p>
            <a:pPr marL="342900" indent="-342900" fontAlgn="auto">
              <a:spcAft>
                <a:spcPts val="0"/>
              </a:spcAft>
              <a:buFont typeface="+mj-lt"/>
              <a:buAutoNum type="arabicPeriod"/>
            </a:pPr>
            <a:r>
              <a:rPr lang="en-US" sz="2400" dirty="0"/>
              <a:t>Possible Rejection Reasons</a:t>
            </a:r>
          </a:p>
          <a:p>
            <a:pPr marL="342900" indent="-342900" fontAlgn="auto">
              <a:spcAft>
                <a:spcPts val="0"/>
              </a:spcAft>
              <a:buFont typeface="+mj-lt"/>
              <a:buAutoNum type="arabicPeriod"/>
            </a:pPr>
            <a:r>
              <a:rPr lang="en-US" sz="2400" dirty="0"/>
              <a:t>Tips for RA Requestors</a:t>
            </a:r>
          </a:p>
          <a:p>
            <a:pPr marL="342900" indent="-342900" fontAlgn="auto">
              <a:spcAft>
                <a:spcPts val="0"/>
              </a:spcAft>
              <a:buFont typeface="+mj-lt"/>
              <a:buAutoNum type="arabicPeriod"/>
            </a:pPr>
            <a:r>
              <a:rPr lang="en-US" sz="2400" dirty="0"/>
              <a:t>Tips for RA Professionals</a:t>
            </a:r>
          </a:p>
          <a:p>
            <a:pPr marL="342900" indent="-342900" fontAlgn="auto">
              <a:spcAft>
                <a:spcPts val="0"/>
              </a:spcAft>
              <a:buFont typeface="+mj-lt"/>
              <a:buAutoNum type="arabicPeriod"/>
            </a:pPr>
            <a:r>
              <a:rPr lang="en-US" sz="2400" dirty="0"/>
              <a:t>Benefits of an Inclusive RA Policy &amp; Accessible Workplace</a:t>
            </a:r>
          </a:p>
          <a:p>
            <a:pPr marL="342900" indent="-342900" fontAlgn="auto">
              <a:spcAft>
                <a:spcPts val="0"/>
              </a:spcAft>
              <a:buFont typeface="+mj-lt"/>
              <a:buAutoNum type="arabicPeriod"/>
            </a:pPr>
            <a:r>
              <a:rPr lang="en-US" sz="2400" dirty="0"/>
              <a:t>Resources</a:t>
            </a:r>
          </a:p>
          <a:p>
            <a:pPr marL="342900" indent="-342900" fontAlgn="auto">
              <a:spcAft>
                <a:spcPts val="0"/>
              </a:spcAft>
              <a:buFont typeface="+mj-lt"/>
              <a:buAutoNum type="arabicPeriod"/>
            </a:pPr>
            <a:r>
              <a:rPr lang="en-US" sz="2400" dirty="0"/>
              <a:t>QA</a:t>
            </a:r>
          </a:p>
          <a:p>
            <a:pPr marL="342900" indent="-342900" fontAlgn="auto">
              <a:spcAft>
                <a:spcPts val="0"/>
              </a:spcAft>
              <a:buFont typeface="+mj-lt"/>
              <a:buAutoNum type="arabicPeriod"/>
            </a:pPr>
            <a:endParaRPr lang="en-US" sz="2400" dirty="0"/>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762000" y="419036"/>
            <a:ext cx="5334000" cy="593854"/>
          </a:xfrm>
        </p:spPr>
        <p:txBody>
          <a:bodyPr/>
          <a:lstStyle/>
          <a:p>
            <a:r>
              <a:rPr lang="en-US" dirty="0"/>
              <a:t>Overview</a:t>
            </a:r>
          </a:p>
        </p:txBody>
      </p:sp>
    </p:spTree>
    <p:extLst>
      <p:ext uri="{BB962C8B-B14F-4D97-AF65-F5344CB8AC3E}">
        <p14:creationId xmlns:p14="http://schemas.microsoft.com/office/powerpoint/2010/main" val="39449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026"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8EE47BBE-B2C2-BD43-EB2C-4BDD30885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4542" y="1421529"/>
            <a:ext cx="5304502" cy="3532881"/>
          </a:xfrm>
          <a:prstGeom prst="rect">
            <a:avLst/>
          </a:prstGeom>
          <a:noFill/>
          <a:effectLst>
            <a:softEdge rad="88900"/>
          </a:effectLst>
          <a:extLst>
            <a:ext uri="{909E8E84-426E-40DD-AFC4-6F175D3DCCD1}">
              <a14:hiddenFill xmlns:a14="http://schemas.microsoft.com/office/drawing/2010/main">
                <a:solidFill>
                  <a:srgbClr val="FFFFFF"/>
                </a:solidFill>
              </a14:hiddenFill>
            </a:ext>
          </a:ex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63123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solidFill>
                  <a:schemeClr val="bg1"/>
                </a:solidFill>
              </a:rPr>
              <a:t>Definitions</a:t>
            </a:r>
          </a:p>
          <a:p>
            <a:pPr marL="342900" indent="-342900">
              <a:buFont typeface="Arial" panose="020B0604020202020204" pitchFamily="34" charset="0"/>
              <a:buChar char="•"/>
            </a:pPr>
            <a:r>
              <a:rPr lang="en-US" altLang="en-US" sz="1800" b="0" dirty="0">
                <a:solidFill>
                  <a:schemeClr val="bg1"/>
                </a:solidFill>
              </a:rPr>
              <a:t>ADA</a:t>
            </a:r>
          </a:p>
          <a:p>
            <a:pPr marL="342900" indent="-342900">
              <a:buFont typeface="Arial" panose="020B0604020202020204" pitchFamily="34" charset="0"/>
              <a:buChar char="•"/>
            </a:pPr>
            <a:r>
              <a:rPr lang="en-US" altLang="en-US" sz="1800" b="0" dirty="0">
                <a:solidFill>
                  <a:schemeClr val="bg1"/>
                </a:solidFill>
              </a:rPr>
              <a:t>Social Model</a:t>
            </a:r>
          </a:p>
          <a:p>
            <a:pPr marL="0" indent="0">
              <a:buNone/>
            </a:pPr>
            <a:r>
              <a:rPr lang="en-US" altLang="en-US" sz="1800" b="1" dirty="0">
                <a:solidFill>
                  <a:schemeClr val="bg1"/>
                </a:solidFill>
              </a:rPr>
              <a:t>Disabilities can affect people in different ways:</a:t>
            </a:r>
          </a:p>
          <a:p>
            <a:pPr marL="342900" indent="-342900">
              <a:buFont typeface="Arial" panose="020B0604020202020204" pitchFamily="34" charset="0"/>
              <a:buChar char="•"/>
            </a:pPr>
            <a:r>
              <a:rPr lang="en-US" altLang="en-US" sz="1800" b="0" dirty="0">
                <a:solidFill>
                  <a:schemeClr val="bg1"/>
                </a:solidFill>
              </a:rPr>
              <a:t>What part of their life does it affect?</a:t>
            </a:r>
          </a:p>
          <a:p>
            <a:pPr marL="796925" lvl="1" indent="-342900"/>
            <a:r>
              <a:rPr lang="en-US" altLang="en-US" sz="1800" dirty="0">
                <a:solidFill>
                  <a:schemeClr val="bg1"/>
                </a:solidFill>
              </a:rPr>
              <a:t>Ability to eat</a:t>
            </a:r>
          </a:p>
          <a:p>
            <a:pPr marL="796925" lvl="1" indent="-342900"/>
            <a:r>
              <a:rPr lang="en-US" altLang="en-US" sz="1800" dirty="0">
                <a:solidFill>
                  <a:schemeClr val="bg1"/>
                </a:solidFill>
              </a:rPr>
              <a:t>Ability to breathe</a:t>
            </a:r>
          </a:p>
          <a:p>
            <a:pPr marL="796925" lvl="1" indent="-342900"/>
            <a:r>
              <a:rPr lang="en-US" altLang="en-US" sz="1800" dirty="0">
                <a:solidFill>
                  <a:schemeClr val="bg1"/>
                </a:solidFill>
              </a:rPr>
              <a:t>Ability to walk, stand, or lift</a:t>
            </a:r>
          </a:p>
          <a:p>
            <a:pPr marL="796925" lvl="1" indent="-342900"/>
            <a:r>
              <a:rPr lang="en-US" altLang="en-US" sz="1800" dirty="0">
                <a:solidFill>
                  <a:schemeClr val="bg1"/>
                </a:solidFill>
              </a:rPr>
              <a:t>Ability to interpret information</a:t>
            </a:r>
          </a:p>
          <a:p>
            <a:pPr marL="796925" lvl="1" indent="-342900"/>
            <a:r>
              <a:rPr lang="en-US" altLang="en-US" sz="1800" dirty="0">
                <a:solidFill>
                  <a:schemeClr val="bg1"/>
                </a:solidFill>
              </a:rPr>
              <a:t>Ability to see or hear</a:t>
            </a:r>
          </a:p>
          <a:p>
            <a:pPr marL="796925" lvl="1" indent="-342900"/>
            <a:r>
              <a:rPr lang="en-US" altLang="en-US" sz="1800" dirty="0">
                <a:solidFill>
                  <a:schemeClr val="bg1"/>
                </a:solidFill>
              </a:rPr>
              <a:t>Ability to care for themselves</a:t>
            </a:r>
          </a:p>
          <a:p>
            <a:pPr marL="342900" indent="-342900">
              <a:buFont typeface="Arial" panose="020B0604020202020204" pitchFamily="34" charset="0"/>
              <a:buChar char="•"/>
            </a:pPr>
            <a:r>
              <a:rPr lang="en-US" altLang="en-US" sz="1800" dirty="0">
                <a:solidFill>
                  <a:schemeClr val="bg1"/>
                </a:solidFill>
              </a:rPr>
              <a:t>Visibility of the disability</a:t>
            </a:r>
          </a:p>
          <a:p>
            <a:pPr marL="342900" indent="-342900">
              <a:buFont typeface="Arial" panose="020B0604020202020204" pitchFamily="34" charset="0"/>
              <a:buChar char="•"/>
            </a:pPr>
            <a:r>
              <a:rPr lang="en-US" altLang="en-US" sz="1800" b="0" dirty="0">
                <a:solidFill>
                  <a:schemeClr val="bg1"/>
                </a:solidFill>
              </a:rPr>
              <a:t>When does it affect them? (temporary, permanent, situational)</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457870"/>
            <a:ext cx="5461820" cy="516184"/>
          </a:xfrm>
        </p:spPr>
        <p:txBody>
          <a:bodyPr/>
          <a:lstStyle/>
          <a:p>
            <a:r>
              <a:rPr lang="en-US" sz="3200" dirty="0">
                <a:solidFill>
                  <a:schemeClr val="bg1"/>
                </a:solidFill>
              </a:rPr>
              <a:t>What is a disability?</a:t>
            </a:r>
          </a:p>
        </p:txBody>
      </p:sp>
    </p:spTree>
    <p:extLst>
      <p:ext uri="{BB962C8B-B14F-4D97-AF65-F5344CB8AC3E}">
        <p14:creationId xmlns:p14="http://schemas.microsoft.com/office/powerpoint/2010/main" val="379088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63123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2000" b="1" dirty="0"/>
              <a:t>Types</a:t>
            </a:r>
          </a:p>
          <a:p>
            <a:pPr marL="342900" indent="-342900">
              <a:buFont typeface="Arial" panose="020B0604020202020204" pitchFamily="34" charset="0"/>
              <a:buChar char="•"/>
            </a:pPr>
            <a:r>
              <a:rPr lang="en-US" altLang="en-US" sz="2000" b="0" dirty="0"/>
              <a:t>Non-Tech</a:t>
            </a:r>
          </a:p>
          <a:p>
            <a:pPr marL="342900" indent="-342900">
              <a:buFont typeface="Arial" panose="020B0604020202020204" pitchFamily="34" charset="0"/>
              <a:buChar char="•"/>
            </a:pPr>
            <a:r>
              <a:rPr lang="en-US" altLang="en-US" sz="2000" b="0" dirty="0"/>
              <a:t>Low-Tech</a:t>
            </a:r>
          </a:p>
          <a:p>
            <a:pPr marL="342900" indent="-342900">
              <a:buFont typeface="Arial" panose="020B0604020202020204" pitchFamily="34" charset="0"/>
              <a:buChar char="•"/>
            </a:pPr>
            <a:r>
              <a:rPr lang="en-US" altLang="en-US" sz="2000" dirty="0"/>
              <a:t>High-Tech</a:t>
            </a:r>
            <a:endParaRPr lang="en-US" altLang="en-US" sz="2000" b="0" dirty="0"/>
          </a:p>
          <a:p>
            <a:pPr marL="0" indent="0">
              <a:buNone/>
            </a:pPr>
            <a:r>
              <a:rPr lang="en-US" altLang="en-US" sz="2000" b="1" dirty="0"/>
              <a:t>Examples of Accommodations:</a:t>
            </a:r>
          </a:p>
          <a:p>
            <a:pPr marL="342900" indent="-342900">
              <a:buFont typeface="Arial" panose="020B0604020202020204" pitchFamily="34" charset="0"/>
              <a:buChar char="•"/>
            </a:pPr>
            <a:r>
              <a:rPr lang="en-US" altLang="en-US" sz="2000" b="0" dirty="0"/>
              <a:t>Job restructuring</a:t>
            </a:r>
          </a:p>
          <a:p>
            <a:pPr marL="342900" indent="-342900">
              <a:buFont typeface="Arial" panose="020B0604020202020204" pitchFamily="34" charset="0"/>
              <a:buChar char="•"/>
            </a:pPr>
            <a:r>
              <a:rPr lang="en-US" altLang="en-US" sz="2000" dirty="0"/>
              <a:t>Flexible/Modified work schedules</a:t>
            </a:r>
          </a:p>
          <a:p>
            <a:pPr marL="342900" indent="-342900">
              <a:buFont typeface="Arial" panose="020B0604020202020204" pitchFamily="34" charset="0"/>
              <a:buChar char="•"/>
            </a:pPr>
            <a:r>
              <a:rPr lang="en-US" altLang="en-US" sz="2000" b="0" dirty="0"/>
              <a:t>Modified equipment purchase</a:t>
            </a:r>
          </a:p>
          <a:p>
            <a:pPr marL="342900" indent="-342900">
              <a:buFont typeface="Arial" panose="020B0604020202020204" pitchFamily="34" charset="0"/>
              <a:buChar char="•"/>
            </a:pPr>
            <a:r>
              <a:rPr lang="en-US" altLang="en-US" sz="2000" dirty="0"/>
              <a:t>Training</a:t>
            </a:r>
          </a:p>
          <a:p>
            <a:pPr marL="342900" indent="-342900">
              <a:buFont typeface="Arial" panose="020B0604020202020204" pitchFamily="34" charset="0"/>
              <a:buChar char="•"/>
            </a:pPr>
            <a:r>
              <a:rPr lang="en-US" altLang="en-US" sz="2000" b="0" dirty="0"/>
              <a:t>Modified policies</a:t>
            </a:r>
          </a:p>
          <a:p>
            <a:pPr marL="342900" indent="-342900">
              <a:buFont typeface="Arial" panose="020B0604020202020204" pitchFamily="34" charset="0"/>
              <a:buChar char="•"/>
            </a:pPr>
            <a:r>
              <a:rPr lang="en-US" altLang="en-US" sz="2000" b="0" dirty="0"/>
              <a:t>Light duty</a:t>
            </a:r>
          </a:p>
          <a:p>
            <a:pPr marL="342900" indent="-342900">
              <a:buFont typeface="Arial" panose="020B0604020202020204" pitchFamily="34" charset="0"/>
              <a:buChar char="•"/>
            </a:pPr>
            <a:r>
              <a:rPr lang="en-US" altLang="en-US" sz="2000" dirty="0"/>
              <a:t>Leave of Absence</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437378"/>
            <a:ext cx="7787150" cy="516184"/>
          </a:xfrm>
        </p:spPr>
        <p:txBody>
          <a:bodyPr/>
          <a:lstStyle/>
          <a:p>
            <a:r>
              <a:rPr lang="en-US" sz="3200" dirty="0"/>
              <a:t>Types of Reasonable Accommodation</a:t>
            </a:r>
          </a:p>
        </p:txBody>
      </p:sp>
      <p:pic>
        <p:nvPicPr>
          <p:cNvPr id="1028" name="Picture 4" descr="Round, chrome door knob with a black handle adapter attached to make it more accessible.">
            <a:extLst>
              <a:ext uri="{FF2B5EF4-FFF2-40B4-BE49-F238E27FC236}">
                <a16:creationId xmlns:a16="http://schemas.microsoft.com/office/drawing/2014/main" id="{3AFAC90C-8476-6124-A958-B9F3580F7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2490" y="0"/>
            <a:ext cx="2959510" cy="2959510"/>
          </a:xfrm>
          <a:prstGeom prst="rect">
            <a:avLst/>
          </a:prstGeom>
          <a:noFill/>
          <a:effectLst>
            <a:softEdge rad="228600"/>
          </a:effectLst>
          <a:extLst>
            <a:ext uri="{909E8E84-426E-40DD-AFC4-6F175D3DCCD1}">
              <a14:hiddenFill xmlns:a14="http://schemas.microsoft.com/office/drawing/2010/main">
                <a:solidFill>
                  <a:srgbClr val="FFFFFF"/>
                </a:solidFill>
              </a14:hiddenFill>
            </a:ext>
          </a:extLst>
        </p:spPr>
      </p:pic>
      <p:pic>
        <p:nvPicPr>
          <p:cNvPr id="1030" name="Picture 6" descr="Female screen reader user using a refreshable Braille display in front of a computer. She has white headphones she is also using, but currently has them sitting on her shoulders rather than on her head.">
            <a:extLst>
              <a:ext uri="{FF2B5EF4-FFF2-40B4-BE49-F238E27FC236}">
                <a16:creationId xmlns:a16="http://schemas.microsoft.com/office/drawing/2014/main" id="{F42640A9-AA9A-3B2F-EF82-7D0DA14C11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452" y="3000495"/>
            <a:ext cx="3816915" cy="2539983"/>
          </a:xfrm>
          <a:prstGeom prst="rect">
            <a:avLst/>
          </a:prstGeom>
          <a:noFill/>
          <a:effectLst>
            <a:softEdge rad="50800"/>
          </a:effectLst>
          <a:extLst>
            <a:ext uri="{909E8E84-426E-40DD-AFC4-6F175D3DCCD1}">
              <a14:hiddenFill xmlns:a14="http://schemas.microsoft.com/office/drawing/2010/main">
                <a:solidFill>
                  <a:srgbClr val="FFFFFF"/>
                </a:solidFill>
              </a14:hiddenFill>
            </a:ext>
          </a:extLst>
        </p:spPr>
      </p:pic>
      <p:pic>
        <p:nvPicPr>
          <p:cNvPr id="10" name="Picture 9" descr="Blue Reserved Parking sign featuring the wheelchair user symbol that appears to moving.">
            <a:extLst>
              <a:ext uri="{FF2B5EF4-FFF2-40B4-BE49-F238E27FC236}">
                <a16:creationId xmlns:a16="http://schemas.microsoft.com/office/drawing/2014/main" id="{1B1CDCB0-8556-10C5-E495-3BD1A6CC10C8}"/>
              </a:ext>
            </a:extLst>
          </p:cNvPr>
          <p:cNvPicPr>
            <a:picLocks noChangeAspect="1"/>
          </p:cNvPicPr>
          <p:nvPr/>
        </p:nvPicPr>
        <p:blipFill>
          <a:blip r:embed="rId5"/>
          <a:stretch>
            <a:fillRect/>
          </a:stretch>
        </p:blipFill>
        <p:spPr>
          <a:xfrm>
            <a:off x="9885999" y="3429000"/>
            <a:ext cx="2306002" cy="3429000"/>
          </a:xfrm>
          <a:prstGeom prst="rect">
            <a:avLst/>
          </a:prstGeom>
        </p:spPr>
      </p:pic>
    </p:spTree>
    <p:extLst>
      <p:ext uri="{BB962C8B-B14F-4D97-AF65-F5344CB8AC3E}">
        <p14:creationId xmlns:p14="http://schemas.microsoft.com/office/powerpoint/2010/main" val="25200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2196307" y="3260705"/>
            <a:ext cx="7799387" cy="1166329"/>
          </a:xfrm>
        </p:spPr>
        <p:txBody>
          <a:bodyPr/>
          <a:lstStyle/>
          <a:p>
            <a:r>
              <a:rPr lang="en-US" sz="2000" dirty="0"/>
              <a:t>Just because 2 people have the same disability label; DOES NOT mean they will present in the same way, or encounter the same barriers.</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Important Note</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3121223"/>
            <a:ext cx="9141397" cy="615553"/>
          </a:xfrm>
        </p:spPr>
        <p:txBody>
          <a:bodyPr/>
          <a:lstStyle/>
          <a:p>
            <a:r>
              <a:rPr lang="en-US" dirty="0"/>
              <a:t>Do I “look” like I have a disability?</a:t>
            </a:r>
          </a:p>
        </p:txBody>
      </p:sp>
    </p:spTree>
    <p:extLst>
      <p:ext uri="{BB962C8B-B14F-4D97-AF65-F5344CB8AC3E}">
        <p14:creationId xmlns:p14="http://schemas.microsoft.com/office/powerpoint/2010/main" val="136085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8702394" y="1558968"/>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79" y="1232146"/>
            <a:ext cx="74842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Erissa is a 38-year-old Accessibility Specialist who is good with technology, organized, and detail oriented. </a:t>
            </a:r>
          </a:p>
          <a:p>
            <a:pPr marL="0" indent="0">
              <a:buNone/>
            </a:pPr>
            <a:r>
              <a:rPr lang="en-US" altLang="en-US" sz="1800" b="1" dirty="0"/>
              <a:t>Her conditions include anxiety, ADHD, auditory processing disorder, frontal lobe &amp; executive function disorder, and a spinal birth defect.</a:t>
            </a:r>
          </a:p>
          <a:p>
            <a:pPr marL="0" indent="0">
              <a:buNone/>
            </a:pPr>
            <a:r>
              <a:rPr lang="en-US" altLang="en-US" sz="1800" b="1" dirty="0"/>
              <a:t>Frustrations</a:t>
            </a:r>
          </a:p>
          <a:p>
            <a:r>
              <a:rPr lang="en-US" altLang="en-US" sz="1800" dirty="0"/>
              <a:t>Intermittent difficulties with hearing</a:t>
            </a:r>
          </a:p>
          <a:p>
            <a:r>
              <a:rPr lang="en-US" altLang="en-US" sz="1800" dirty="0"/>
              <a:t>Struggles with face-to-face communication</a:t>
            </a:r>
          </a:p>
          <a:p>
            <a:r>
              <a:rPr lang="en-US" altLang="en-US" sz="1800" dirty="0"/>
              <a:t>Easily distracted</a:t>
            </a:r>
          </a:p>
          <a:p>
            <a:r>
              <a:rPr lang="en-US" altLang="en-US" sz="1800" dirty="0"/>
              <a:t>Limited working memory</a:t>
            </a:r>
          </a:p>
          <a:p>
            <a:r>
              <a:rPr lang="en-US" altLang="en-US" sz="1800" dirty="0"/>
              <a:t>Difficulty context switching</a:t>
            </a:r>
          </a:p>
          <a:p>
            <a:r>
              <a:rPr lang="en-US" altLang="en-US" sz="1800" dirty="0"/>
              <a:t>Occasionally overwhelmed</a:t>
            </a:r>
          </a:p>
          <a:p>
            <a:r>
              <a:rPr lang="en-US" altLang="en-US" sz="1800" dirty="0"/>
              <a:t>Difficulty standing and carrying things for extended periods of time.</a:t>
            </a:r>
          </a:p>
          <a:p>
            <a:r>
              <a:rPr lang="en-US" altLang="en-US" sz="1800" dirty="0"/>
              <a:t>Difficulty going up and down stairs.</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346344"/>
            <a:ext cx="5461820" cy="516184"/>
          </a:xfrm>
        </p:spPr>
        <p:txBody>
          <a:bodyPr/>
          <a:lstStyle/>
          <a:p>
            <a:r>
              <a:rPr lang="en-US" sz="3200" dirty="0"/>
              <a:t>My Persona</a:t>
            </a:r>
          </a:p>
        </p:txBody>
      </p:sp>
    </p:spTree>
    <p:extLst>
      <p:ext uri="{BB962C8B-B14F-4D97-AF65-F5344CB8AC3E}">
        <p14:creationId xmlns:p14="http://schemas.microsoft.com/office/powerpoint/2010/main" val="3532192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4">
      <a:dk1>
        <a:srgbClr val="000000"/>
      </a:dk1>
      <a:lt1>
        <a:srgbClr val="FFFFFF"/>
      </a:lt1>
      <a:dk2>
        <a:srgbClr val="000000"/>
      </a:dk2>
      <a:lt2>
        <a:srgbClr val="E6E6E6"/>
      </a:lt2>
      <a:accent1>
        <a:srgbClr val="0078D4"/>
      </a:accent1>
      <a:accent2>
        <a:srgbClr val="007788"/>
      </a:accent2>
      <a:accent3>
        <a:srgbClr val="297C2A"/>
      </a:accent3>
      <a:accent4>
        <a:srgbClr val="FF2625"/>
      </a:accent4>
      <a:accent5>
        <a:srgbClr val="FE4387"/>
      </a:accent5>
      <a:accent6>
        <a:srgbClr val="D7D7D7"/>
      </a:accent6>
      <a:hlink>
        <a:srgbClr val="51E5FF"/>
      </a:hlink>
      <a:folHlink>
        <a:srgbClr val="0078D4"/>
      </a:folHlink>
    </a:clrScheme>
    <a:fontScheme name="Custom 4">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ispanic Heritage Template_LW_v2" id="{305F3CB5-DAFC-47B1-A1A2-5F7FD2458A84}" vid="{65144770-9016-4FAC-934C-5E9A9429981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7DE35A0-28ED-4D42-9357-DCB6A1C51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4119F0-3CE7-4464-96A2-DC738A807A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D318041-50D7-4E47-9BD9-FE885E42AC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Hispanic Heritage Month presentation</Template>
  <TotalTime>964</TotalTime>
  <Words>2512</Words>
  <Application>Microsoft Office PowerPoint</Application>
  <PresentationFormat>Widescreen</PresentationFormat>
  <Paragraphs>234</Paragraphs>
  <Slides>18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brandon-grotesque</vt:lpstr>
      <vt:lpstr>Lato</vt:lpstr>
      <vt:lpstr>Public Sans Web</vt:lpstr>
      <vt:lpstr>Roboto-Regular</vt:lpstr>
      <vt:lpstr>Segoe UI</vt:lpstr>
      <vt:lpstr>Source Sans Pro</vt:lpstr>
      <vt:lpstr>Office Theme</vt:lpstr>
      <vt:lpstr>Reasonable Accommodations in the Workplace</vt:lpstr>
      <vt:lpstr>Warning</vt:lpstr>
      <vt:lpstr>Disclaimer</vt:lpstr>
      <vt:lpstr>Overview</vt:lpstr>
      <vt:lpstr>What is a disability?</vt:lpstr>
      <vt:lpstr>Types of Reasonable Accommodation</vt:lpstr>
      <vt:lpstr>Important Note</vt:lpstr>
      <vt:lpstr>Do I “look” like I have a disability?</vt:lpstr>
      <vt:lpstr>My Persona</vt:lpstr>
      <vt:lpstr>My Persona (Continued)</vt:lpstr>
      <vt:lpstr>Possible Rejection Reasons</vt:lpstr>
      <vt:lpstr>Benefits of an Inclusive / Accessible Workplace</vt:lpstr>
      <vt:lpstr>Tips for RA Requestors</vt:lpstr>
      <vt:lpstr>Tips for RA Professionals</vt:lpstr>
      <vt:lpstr>RA Resources</vt:lpstr>
      <vt:lpstr>RA Resources (Continued)</vt:lpstr>
      <vt:lpstr>RA Resources Continued</vt:lpstr>
      <vt:lpstr>Thank You!  Questions &amp; Answers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Reasonable Accommodations in the Workplace</dc:title>
  <dc:subject/>
  <dc:creator>Erissa Duvall</dc:creator>
  <cp:keywords/>
  <dc:description/>
  <cp:lastModifiedBy>Erissa Duvall</cp:lastModifiedBy>
  <cp:revision>36</cp:revision>
  <dcterms:created xsi:type="dcterms:W3CDTF">2023-10-28T17:26:48Z</dcterms:created>
  <dcterms:modified xsi:type="dcterms:W3CDTF">2023-12-27T21:28:47Z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